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7" r:id="rId2"/>
    <p:sldId id="258" r:id="rId3"/>
    <p:sldId id="267" r:id="rId4"/>
    <p:sldId id="265" r:id="rId5"/>
    <p:sldId id="268" r:id="rId6"/>
    <p:sldId id="269" r:id="rId7"/>
    <p:sldId id="260" r:id="rId8"/>
    <p:sldId id="261" r:id="rId9"/>
    <p:sldId id="262" r:id="rId10"/>
    <p:sldId id="263" r:id="rId11"/>
    <p:sldId id="264" r:id="rId12"/>
    <p:sldId id="276" r:id="rId13"/>
    <p:sldId id="277" r:id="rId14"/>
    <p:sldId id="278" r:id="rId15"/>
    <p:sldId id="270" r:id="rId16"/>
    <p:sldId id="271" r:id="rId17"/>
    <p:sldId id="272" r:id="rId18"/>
    <p:sldId id="273" r:id="rId19"/>
    <p:sldId id="274" r:id="rId20"/>
    <p:sldId id="275"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5033" autoAdjust="0"/>
  </p:normalViewPr>
  <p:slideViewPr>
    <p:cSldViewPr snapToGrid="0">
      <p:cViewPr varScale="1">
        <p:scale>
          <a:sx n="82" d="100"/>
          <a:sy n="82" d="100"/>
        </p:scale>
        <p:origin x="874" y="72"/>
      </p:cViewPr>
      <p:guideLst/>
    </p:cSldViewPr>
  </p:slideViewPr>
  <p:notesTextViewPr>
    <p:cViewPr>
      <p:scale>
        <a:sx n="1" d="1"/>
        <a:sy n="1" d="1"/>
      </p:scale>
      <p:origin x="0" y="0"/>
    </p:cViewPr>
  </p:notesTextViewPr>
  <p:sorterViewPr>
    <p:cViewPr>
      <p:scale>
        <a:sx n="100" d="100"/>
        <a:sy n="100" d="100"/>
      </p:scale>
      <p:origin x="0" y="-62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522545-6B4D-4A57-B1F2-36F70FBE511B}"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201762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22545-6B4D-4A57-B1F2-36F70FBE511B}"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1486245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22545-6B4D-4A57-B1F2-36F70FBE511B}"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9EF85A-D18D-46E5-ACC2-FA1660A537E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30509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22545-6B4D-4A57-B1F2-36F70FBE511B}"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74209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22545-6B4D-4A57-B1F2-36F70FBE511B}"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9EF85A-D18D-46E5-ACC2-FA1660A537E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41143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22545-6B4D-4A57-B1F2-36F70FBE511B}"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875348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22545-6B4D-4A57-B1F2-36F70FBE511B}"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2888208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22545-6B4D-4A57-B1F2-36F70FBE511B}"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3561103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22545-6B4D-4A57-B1F2-36F70FBE511B}"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699332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22545-6B4D-4A57-B1F2-36F70FBE511B}"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427997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522545-6B4D-4A57-B1F2-36F70FBE511B}"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275428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522545-6B4D-4A57-B1F2-36F70FBE511B}" type="datetimeFigureOut">
              <a:rPr lang="en-IN" smtClean="0"/>
              <a:t>26-10-2023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2841657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522545-6B4D-4A57-B1F2-36F70FBE511B}" type="datetimeFigureOut">
              <a:rPr lang="en-IN" smtClean="0"/>
              <a:t>26-10-2023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293382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22545-6B4D-4A57-B1F2-36F70FBE511B}" type="datetimeFigureOut">
              <a:rPr lang="en-IN" smtClean="0"/>
              <a:t>26-10-2023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584870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22545-6B4D-4A57-B1F2-36F70FBE511B}"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178743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22545-6B4D-4A57-B1F2-36F70FBE511B}"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9EF85A-D18D-46E5-ACC2-FA1660A537E8}" type="slidenum">
              <a:rPr lang="en-IN" smtClean="0"/>
              <a:t>‹#›</a:t>
            </a:fld>
            <a:endParaRPr lang="en-IN"/>
          </a:p>
        </p:txBody>
      </p:sp>
    </p:spTree>
    <p:extLst>
      <p:ext uri="{BB962C8B-B14F-4D97-AF65-F5344CB8AC3E}">
        <p14:creationId xmlns:p14="http://schemas.microsoft.com/office/powerpoint/2010/main" val="147812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522545-6B4D-4A57-B1F2-36F70FBE511B}" type="datetimeFigureOut">
              <a:rPr lang="en-IN" smtClean="0"/>
              <a:t>26-10-2023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D9EF85A-D18D-46E5-ACC2-FA1660A537E8}" type="slidenum">
              <a:rPr lang="en-IN" smtClean="0"/>
              <a:t>‹#›</a:t>
            </a:fld>
            <a:endParaRPr lang="en-IN"/>
          </a:p>
        </p:txBody>
      </p:sp>
    </p:spTree>
    <p:extLst>
      <p:ext uri="{BB962C8B-B14F-4D97-AF65-F5344CB8AC3E}">
        <p14:creationId xmlns:p14="http://schemas.microsoft.com/office/powerpoint/2010/main" val="155682724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56968-30F8-7130-89FA-AAE88D3016F7}"/>
              </a:ext>
            </a:extLst>
          </p:cNvPr>
          <p:cNvSpPr txBox="1"/>
          <p:nvPr/>
        </p:nvSpPr>
        <p:spPr>
          <a:xfrm>
            <a:off x="597159" y="503853"/>
            <a:ext cx="6941976" cy="1754326"/>
          </a:xfrm>
          <a:prstGeom prst="rect">
            <a:avLst/>
          </a:prstGeom>
          <a:noFill/>
        </p:spPr>
        <p:txBody>
          <a:bodyPr wrap="square" rtlCol="0">
            <a:spAutoFit/>
          </a:bodyPr>
          <a:lstStyle/>
          <a:p>
            <a:r>
              <a:rPr lang="en-US" sz="5400" dirty="0">
                <a:latin typeface="Times New Roman" panose="02020603050405020304" pitchFamily="18" charset="0"/>
                <a:cs typeface="Times New Roman" panose="02020603050405020304" pitchFamily="18" charset="0"/>
              </a:rPr>
              <a:t>Travel and tourism management </a:t>
            </a:r>
            <a:endParaRPr lang="en-IN" sz="54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49790317-6608-AF02-655A-C0021A898ED4}"/>
              </a:ext>
            </a:extLst>
          </p:cNvPr>
          <p:cNvGraphicFramePr>
            <a:graphicFrameLocks noGrp="1"/>
          </p:cNvGraphicFramePr>
          <p:nvPr>
            <p:extLst>
              <p:ext uri="{D42A27DB-BD31-4B8C-83A1-F6EECF244321}">
                <p14:modId xmlns:p14="http://schemas.microsoft.com/office/powerpoint/2010/main" val="3181928920"/>
              </p:ext>
            </p:extLst>
          </p:nvPr>
        </p:nvGraphicFramePr>
        <p:xfrm>
          <a:off x="1117600" y="3672722"/>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58932578"/>
                    </a:ext>
                  </a:extLst>
                </a:gridCol>
                <a:gridCol w="4064000">
                  <a:extLst>
                    <a:ext uri="{9D8B030D-6E8A-4147-A177-3AD203B41FA5}">
                      <a16:colId xmlns:a16="http://schemas.microsoft.com/office/drawing/2014/main" val="355022319"/>
                    </a:ext>
                  </a:extLst>
                </a:gridCol>
              </a:tblGrid>
              <a:tr h="370840">
                <a:tc>
                  <a:txBody>
                    <a:bodyPr/>
                    <a:lstStyle/>
                    <a:p>
                      <a:r>
                        <a:rPr lang="en-US" dirty="0"/>
                        <a:t>               </a:t>
                      </a:r>
                      <a:r>
                        <a:rPr lang="en-US" dirty="0">
                          <a:latin typeface="Times New Roman" panose="02020603050405020304" pitchFamily="18" charset="0"/>
                          <a:cs typeface="Times New Roman" panose="02020603050405020304" pitchFamily="18" charset="0"/>
                        </a:rPr>
                        <a:t>Student  name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                  Student id</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59491281"/>
                  </a:ext>
                </a:extLst>
              </a:tr>
              <a:tr h="370840">
                <a:tc>
                  <a:txBody>
                    <a:bodyPr/>
                    <a:lstStyle/>
                    <a:p>
                      <a:r>
                        <a:rPr lang="en-US" dirty="0"/>
                        <a:t>           </a:t>
                      </a:r>
                      <a:r>
                        <a:rPr lang="en-US" dirty="0" err="1">
                          <a:latin typeface="Times New Roman" panose="02020603050405020304" pitchFamily="18" charset="0"/>
                          <a:cs typeface="Times New Roman" panose="02020603050405020304" pitchFamily="18" charset="0"/>
                        </a:rPr>
                        <a:t>N.Rajashri</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a:t>
                      </a:r>
                      <a:r>
                        <a:rPr lang="en-US" dirty="0">
                          <a:latin typeface="Times New Roman" panose="02020603050405020304" pitchFamily="18" charset="0"/>
                          <a:cs typeface="Times New Roman" panose="02020603050405020304" pitchFamily="18" charset="0"/>
                        </a:rPr>
                        <a:t>2110030283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18553703"/>
                  </a:ext>
                </a:extLst>
              </a:tr>
              <a:tr h="370840">
                <a:tc>
                  <a:txBody>
                    <a:bodyPr/>
                    <a:lstStyle/>
                    <a:p>
                      <a:r>
                        <a:rPr lang="en-US" dirty="0"/>
                        <a:t>           </a:t>
                      </a:r>
                      <a:r>
                        <a:rPr lang="en-US" dirty="0" err="1">
                          <a:latin typeface="Times New Roman" panose="02020603050405020304" pitchFamily="18" charset="0"/>
                          <a:cs typeface="Times New Roman" panose="02020603050405020304" pitchFamily="18" charset="0"/>
                        </a:rPr>
                        <a:t>K.Shivani</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a:t>
                      </a:r>
                      <a:r>
                        <a:rPr lang="en-US" dirty="0">
                          <a:latin typeface="Times New Roman" panose="02020603050405020304" pitchFamily="18" charset="0"/>
                          <a:cs typeface="Times New Roman" panose="02020603050405020304" pitchFamily="18" charset="0"/>
                        </a:rPr>
                        <a:t>2110030284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52094286"/>
                  </a:ext>
                </a:extLst>
              </a:tr>
              <a:tr h="370840">
                <a:tc>
                  <a:txBody>
                    <a:bodyPr/>
                    <a:lstStyle/>
                    <a:p>
                      <a:r>
                        <a:rPr lang="en-US" dirty="0"/>
                        <a:t>           </a:t>
                      </a:r>
                      <a:r>
                        <a:rPr lang="en-US" dirty="0" err="1">
                          <a:latin typeface="Times New Roman" panose="02020603050405020304" pitchFamily="18" charset="0"/>
                          <a:cs typeface="Times New Roman" panose="02020603050405020304" pitchFamily="18" charset="0"/>
                        </a:rPr>
                        <a:t>S.Nikhitha</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a:t>
                      </a:r>
                      <a:r>
                        <a:rPr lang="en-US" dirty="0">
                          <a:latin typeface="Times New Roman" panose="02020603050405020304" pitchFamily="18" charset="0"/>
                          <a:cs typeface="Times New Roman" panose="02020603050405020304" pitchFamily="18" charset="0"/>
                        </a:rPr>
                        <a:t>2110030320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37481887"/>
                  </a:ext>
                </a:extLst>
              </a:tr>
              <a:tr h="370840">
                <a:tc>
                  <a:txBody>
                    <a:bodyPr/>
                    <a:lstStyle/>
                    <a:p>
                      <a:r>
                        <a:rPr lang="en-US" dirty="0"/>
                        <a:t>           </a:t>
                      </a:r>
                      <a:r>
                        <a:rPr lang="en-US" dirty="0" err="1">
                          <a:latin typeface="Times New Roman" panose="02020603050405020304" pitchFamily="18" charset="0"/>
                          <a:cs typeface="Times New Roman" panose="02020603050405020304" pitchFamily="18" charset="0"/>
                        </a:rPr>
                        <a:t>SriVarshini</a:t>
                      </a:r>
                      <a:r>
                        <a:rPr lang="en-US" dirty="0">
                          <a:latin typeface="Times New Roman" panose="02020603050405020304" pitchFamily="18" charset="0"/>
                          <a:cs typeface="Times New Roman" panose="02020603050405020304" pitchFamily="18" charset="0"/>
                        </a:rPr>
                        <a:t> Akula</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           </a:t>
                      </a:r>
                      <a:r>
                        <a:rPr lang="en-US" dirty="0">
                          <a:latin typeface="Times New Roman" panose="02020603050405020304" pitchFamily="18" charset="0"/>
                          <a:cs typeface="Times New Roman" panose="02020603050405020304" pitchFamily="18" charset="0"/>
                        </a:rPr>
                        <a:t>2110030449</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97460561"/>
                  </a:ext>
                </a:extLst>
              </a:tr>
            </a:tbl>
          </a:graphicData>
        </a:graphic>
      </p:graphicFrame>
    </p:spTree>
    <p:extLst>
      <p:ext uri="{BB962C8B-B14F-4D97-AF65-F5344CB8AC3E}">
        <p14:creationId xmlns:p14="http://schemas.microsoft.com/office/powerpoint/2010/main" val="1166240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396F370-23DC-6193-632B-CAEEDB6E2E7B}"/>
              </a:ext>
            </a:extLst>
          </p:cNvPr>
          <p:cNvSpPr/>
          <p:nvPr/>
        </p:nvSpPr>
        <p:spPr>
          <a:xfrm>
            <a:off x="326571" y="307910"/>
            <a:ext cx="4142792" cy="12503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Hardware Requirements</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3" name="Arrow: Pentagon 2">
            <a:extLst>
              <a:ext uri="{FF2B5EF4-FFF2-40B4-BE49-F238E27FC236}">
                <a16:creationId xmlns:a16="http://schemas.microsoft.com/office/drawing/2014/main" id="{8A8DFD79-84B2-1A98-B925-BD263F5FACA7}"/>
              </a:ext>
            </a:extLst>
          </p:cNvPr>
          <p:cNvSpPr/>
          <p:nvPr/>
        </p:nvSpPr>
        <p:spPr>
          <a:xfrm>
            <a:off x="2220683" y="2701212"/>
            <a:ext cx="5803641" cy="727788"/>
          </a:xfrm>
          <a:prstGeom prst="homePlat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GB RAM for smooth multitasking and development.</a:t>
            </a:r>
            <a:endParaRPr lang="en-IN" dirty="0">
              <a:solidFill>
                <a:schemeClr val="tx1"/>
              </a:solidFill>
            </a:endParaRPr>
          </a:p>
        </p:txBody>
      </p:sp>
      <p:sp>
        <p:nvSpPr>
          <p:cNvPr id="4" name="Arrow: Pentagon 3">
            <a:extLst>
              <a:ext uri="{FF2B5EF4-FFF2-40B4-BE49-F238E27FC236}">
                <a16:creationId xmlns:a16="http://schemas.microsoft.com/office/drawing/2014/main" id="{B81C81D9-E294-434B-26A8-99F720008138}"/>
              </a:ext>
            </a:extLst>
          </p:cNvPr>
          <p:cNvSpPr/>
          <p:nvPr/>
        </p:nvSpPr>
        <p:spPr>
          <a:xfrm>
            <a:off x="2220683" y="3739245"/>
            <a:ext cx="5803641" cy="727788"/>
          </a:xfrm>
          <a:prstGeom prst="homePlat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Intel core Processor(i5)</a:t>
            </a:r>
            <a:endParaRPr lang="en-IN" dirty="0">
              <a:solidFill>
                <a:schemeClr val="tx1"/>
              </a:solidFill>
            </a:endParaRPr>
          </a:p>
        </p:txBody>
      </p:sp>
    </p:spTree>
    <p:extLst>
      <p:ext uri="{BB962C8B-B14F-4D97-AF65-F5344CB8AC3E}">
        <p14:creationId xmlns:p14="http://schemas.microsoft.com/office/powerpoint/2010/main" val="366742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791B1B6-A1AF-498E-97D3-305B1C3552DF}"/>
              </a:ext>
            </a:extLst>
          </p:cNvPr>
          <p:cNvSpPr/>
          <p:nvPr/>
        </p:nvSpPr>
        <p:spPr>
          <a:xfrm>
            <a:off x="634481" y="284584"/>
            <a:ext cx="3974841" cy="11849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Software  Requirements</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3" name="Arrow: Pentagon 2">
            <a:extLst>
              <a:ext uri="{FF2B5EF4-FFF2-40B4-BE49-F238E27FC236}">
                <a16:creationId xmlns:a16="http://schemas.microsoft.com/office/drawing/2014/main" id="{58137B6E-20A3-F182-A1E5-165D8CC36DAD}"/>
              </a:ext>
            </a:extLst>
          </p:cNvPr>
          <p:cNvSpPr/>
          <p:nvPr/>
        </p:nvSpPr>
        <p:spPr>
          <a:xfrm>
            <a:off x="1989753" y="2155372"/>
            <a:ext cx="5066522" cy="774441"/>
          </a:xfrm>
          <a:prstGeom prst="homePlat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Java (JSP , Servlets) , Bootstrap</a:t>
            </a:r>
            <a:endParaRPr lang="en-IN" dirty="0">
              <a:solidFill>
                <a:schemeClr val="tx1"/>
              </a:solidFill>
            </a:endParaRPr>
          </a:p>
        </p:txBody>
      </p:sp>
      <p:sp>
        <p:nvSpPr>
          <p:cNvPr id="4" name="Arrow: Pentagon 3">
            <a:extLst>
              <a:ext uri="{FF2B5EF4-FFF2-40B4-BE49-F238E27FC236}">
                <a16:creationId xmlns:a16="http://schemas.microsoft.com/office/drawing/2014/main" id="{B2BDACAA-34B3-D451-581E-CC81854609C5}"/>
              </a:ext>
            </a:extLst>
          </p:cNvPr>
          <p:cNvSpPr/>
          <p:nvPr/>
        </p:nvSpPr>
        <p:spPr>
          <a:xfrm>
            <a:off x="2006082" y="3172408"/>
            <a:ext cx="5066522" cy="699796"/>
          </a:xfrm>
          <a:prstGeom prst="homePlat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NetBeans IDE</a:t>
            </a:r>
            <a:endParaRPr lang="en-IN" dirty="0">
              <a:solidFill>
                <a:schemeClr val="tx1"/>
              </a:solidFill>
            </a:endParaRPr>
          </a:p>
        </p:txBody>
      </p:sp>
      <p:sp>
        <p:nvSpPr>
          <p:cNvPr id="5" name="Arrow: Pentagon 4">
            <a:extLst>
              <a:ext uri="{FF2B5EF4-FFF2-40B4-BE49-F238E27FC236}">
                <a16:creationId xmlns:a16="http://schemas.microsoft.com/office/drawing/2014/main" id="{457C281B-6A15-BAAA-5CC9-82DD99BE87C5}"/>
              </a:ext>
            </a:extLst>
          </p:cNvPr>
          <p:cNvSpPr/>
          <p:nvPr/>
        </p:nvSpPr>
        <p:spPr>
          <a:xfrm>
            <a:off x="1973425" y="4105470"/>
            <a:ext cx="5066522" cy="699796"/>
          </a:xfrm>
          <a:prstGeom prst="homePlat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MySQL(Data-base)</a:t>
            </a:r>
            <a:endParaRPr lang="en-IN" dirty="0">
              <a:solidFill>
                <a:schemeClr val="tx1"/>
              </a:solidFill>
            </a:endParaRPr>
          </a:p>
          <a:p>
            <a:pPr algn="ctr"/>
            <a:endParaRPr lang="en-IN" dirty="0">
              <a:solidFill>
                <a:schemeClr val="tx1"/>
              </a:solidFill>
            </a:endParaRPr>
          </a:p>
        </p:txBody>
      </p:sp>
      <p:sp>
        <p:nvSpPr>
          <p:cNvPr id="7" name="Arrow: Pentagon 6">
            <a:extLst>
              <a:ext uri="{FF2B5EF4-FFF2-40B4-BE49-F238E27FC236}">
                <a16:creationId xmlns:a16="http://schemas.microsoft.com/office/drawing/2014/main" id="{4E602BC5-1D6E-172C-1428-96ABE78058B9}"/>
              </a:ext>
            </a:extLst>
          </p:cNvPr>
          <p:cNvSpPr/>
          <p:nvPr/>
        </p:nvSpPr>
        <p:spPr>
          <a:xfrm>
            <a:off x="1973425" y="5047861"/>
            <a:ext cx="5099179" cy="793102"/>
          </a:xfrm>
          <a:prstGeom prst="homePlat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Operating Systems(windows)</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0107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C5D6055-5A05-1701-4EF7-7AA0F34BE974}"/>
              </a:ext>
            </a:extLst>
          </p:cNvPr>
          <p:cNvSpPr/>
          <p:nvPr/>
        </p:nvSpPr>
        <p:spPr>
          <a:xfrm>
            <a:off x="345233" y="205273"/>
            <a:ext cx="1866122" cy="7371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Times New Roman" panose="02020603050405020304" pitchFamily="18" charset="0"/>
                <a:cs typeface="Times New Roman" panose="02020603050405020304" pitchFamily="18" charset="0"/>
              </a:rPr>
              <a:t>Code</a:t>
            </a:r>
          </a:p>
        </p:txBody>
      </p:sp>
      <p:sp>
        <p:nvSpPr>
          <p:cNvPr id="3" name="TextBox 2">
            <a:extLst>
              <a:ext uri="{FF2B5EF4-FFF2-40B4-BE49-F238E27FC236}">
                <a16:creationId xmlns:a16="http://schemas.microsoft.com/office/drawing/2014/main" id="{A47B624D-FA5D-24A8-2CAF-49AA0BFB62D2}"/>
              </a:ext>
            </a:extLst>
          </p:cNvPr>
          <p:cNvSpPr txBox="1"/>
          <p:nvPr/>
        </p:nvSpPr>
        <p:spPr>
          <a:xfrm>
            <a:off x="653143" y="1605191"/>
            <a:ext cx="9703837" cy="5047536"/>
          </a:xfrm>
          <a:prstGeom prst="rect">
            <a:avLst/>
          </a:prstGeom>
          <a:noFill/>
        </p:spPr>
        <p:txBody>
          <a:bodyPr wrap="square" rtlCol="0">
            <a:spAutoFit/>
          </a:bodyPr>
          <a:lstStyle/>
          <a:p>
            <a:r>
              <a:rPr lang="en-IN" sz="1400" dirty="0"/>
              <a:t>&lt;!DOCTYPE html&gt;</a:t>
            </a:r>
          </a:p>
          <a:p>
            <a:r>
              <a:rPr lang="en-IN" sz="1400" dirty="0"/>
              <a:t>&lt;html&gt;</a:t>
            </a:r>
          </a:p>
          <a:p>
            <a:r>
              <a:rPr lang="en-IN" sz="1400" dirty="0"/>
              <a:t>&lt;head&gt;</a:t>
            </a:r>
          </a:p>
          <a:p>
            <a:r>
              <a:rPr lang="en-IN" sz="1400" dirty="0"/>
              <a:t>    &lt;link </a:t>
            </a:r>
            <a:r>
              <a:rPr lang="en-IN" sz="1400" dirty="0" err="1"/>
              <a:t>rel</a:t>
            </a:r>
            <a:r>
              <a:rPr lang="en-IN" sz="1400" dirty="0"/>
              <a:t>="stylesheet" </a:t>
            </a:r>
            <a:r>
              <a:rPr lang="en-IN" sz="1400" dirty="0" err="1"/>
              <a:t>href</a:t>
            </a:r>
            <a:r>
              <a:rPr lang="en-IN" sz="1400" dirty="0"/>
              <a:t>="https://stackpath.bootstrapcdn.com/bootstrap/4.5.2/</a:t>
            </a:r>
            <a:r>
              <a:rPr lang="en-IN" sz="1400" dirty="0" err="1"/>
              <a:t>css</a:t>
            </a:r>
            <a:r>
              <a:rPr lang="en-IN" sz="1400" dirty="0"/>
              <a:t>/bootstrap.min.css" integrity="sha384-JcKb8q3iqJ61gNV9KGb8thSsNjpSL0n8PARn9HuZOnIxN0hoP+VmmDGMN5t9UJ0Z" </a:t>
            </a:r>
            <a:r>
              <a:rPr lang="en-IN" sz="1400" dirty="0" err="1"/>
              <a:t>crossorigin</a:t>
            </a:r>
            <a:r>
              <a:rPr lang="en-IN" sz="1400" dirty="0"/>
              <a:t>="anonymous" /&gt;</a:t>
            </a:r>
          </a:p>
          <a:p>
            <a:r>
              <a:rPr lang="en-IN" sz="1400" dirty="0"/>
              <a:t>&lt;meta charset="UTF-8"&gt;</a:t>
            </a:r>
          </a:p>
          <a:p>
            <a:r>
              <a:rPr lang="en-IN" sz="1400" dirty="0"/>
              <a:t>   &lt;link </a:t>
            </a:r>
            <a:r>
              <a:rPr lang="en-IN" sz="1400" dirty="0" err="1"/>
              <a:t>rel</a:t>
            </a:r>
            <a:r>
              <a:rPr lang="en-IN" sz="1400" dirty="0"/>
              <a:t>="stylesheet" </a:t>
            </a:r>
            <a:r>
              <a:rPr lang="en-IN" sz="1400" dirty="0" err="1"/>
              <a:t>href</a:t>
            </a:r>
            <a:r>
              <a:rPr lang="en-IN" sz="1400" dirty="0"/>
              <a:t>="https://cdn.jsdelivr.net/</a:t>
            </a:r>
            <a:r>
              <a:rPr lang="en-IN" sz="1400" dirty="0" err="1"/>
              <a:t>npm</a:t>
            </a:r>
            <a:r>
              <a:rPr lang="en-IN" sz="1400" dirty="0"/>
              <a:t>/bootstrap-icons@1.11.1/font/bootstrap-icons.css"&gt;</a:t>
            </a:r>
          </a:p>
          <a:p>
            <a:r>
              <a:rPr lang="en-IN" sz="1400" dirty="0"/>
              <a:t>    &lt;title&gt;Login or Sign-Up&lt;/title&gt;</a:t>
            </a:r>
          </a:p>
          <a:p>
            <a:r>
              <a:rPr lang="en-IN" sz="1400" dirty="0"/>
              <a:t>    &lt;style&gt;</a:t>
            </a:r>
          </a:p>
          <a:p>
            <a:r>
              <a:rPr lang="en-IN" sz="1400" dirty="0"/>
              <a:t>        .login{</a:t>
            </a:r>
          </a:p>
          <a:p>
            <a:r>
              <a:rPr lang="en-IN" sz="1400" dirty="0"/>
              <a:t>            </a:t>
            </a:r>
            <a:r>
              <a:rPr lang="en-IN" sz="1400" dirty="0" err="1"/>
              <a:t>color</a:t>
            </a:r>
            <a:r>
              <a:rPr lang="en-IN" sz="1400" dirty="0"/>
              <a:t>:#FFFFFF;</a:t>
            </a:r>
          </a:p>
          <a:p>
            <a:r>
              <a:rPr lang="en-IN" sz="1400" dirty="0"/>
              <a:t>            </a:t>
            </a:r>
            <a:r>
              <a:rPr lang="en-IN" sz="1400" dirty="0" err="1"/>
              <a:t>font-family:Georgia</a:t>
            </a:r>
            <a:r>
              <a:rPr lang="en-IN" sz="1400" dirty="0"/>
              <a:t>;</a:t>
            </a:r>
          </a:p>
          <a:p>
            <a:r>
              <a:rPr lang="en-IN" sz="1400" dirty="0"/>
              <a:t>            </a:t>
            </a:r>
            <a:r>
              <a:rPr lang="en-IN" sz="1400" dirty="0" err="1"/>
              <a:t>text-align:right</a:t>
            </a:r>
            <a:r>
              <a:rPr lang="en-IN" sz="1400" dirty="0"/>
              <a:t>;</a:t>
            </a:r>
          </a:p>
          <a:p>
            <a:r>
              <a:rPr lang="en-IN" sz="1400" dirty="0"/>
              <a:t>        }</a:t>
            </a:r>
          </a:p>
          <a:p>
            <a:r>
              <a:rPr lang="en-IN" sz="1400" dirty="0"/>
              <a:t>        .card1{</a:t>
            </a:r>
          </a:p>
          <a:p>
            <a:r>
              <a:rPr lang="en-IN" sz="1400" dirty="0"/>
              <a:t>            height:850px;</a:t>
            </a:r>
          </a:p>
          <a:p>
            <a:r>
              <a:rPr lang="en-IN" sz="1400" dirty="0"/>
              <a:t>            width: 1200px;</a:t>
            </a:r>
          </a:p>
          <a:p>
            <a:r>
              <a:rPr lang="en-IN" sz="1400" dirty="0"/>
              <a:t>            margin-top: 93px;</a:t>
            </a:r>
          </a:p>
          <a:p>
            <a:r>
              <a:rPr lang="en-IN" sz="1400" dirty="0"/>
              <a:t>            margin-left: 150px;</a:t>
            </a:r>
          </a:p>
          <a:p>
            <a:r>
              <a:rPr lang="en-IN" sz="1400" dirty="0"/>
              <a:t>            </a:t>
            </a:r>
          </a:p>
          <a:p>
            <a:r>
              <a:rPr lang="en-IN" sz="1400" dirty="0"/>
              <a:t>        }</a:t>
            </a:r>
          </a:p>
          <a:p>
            <a:r>
              <a:rPr lang="en-IN" sz="1400" dirty="0"/>
              <a:t>        .</a:t>
            </a:r>
          </a:p>
        </p:txBody>
      </p:sp>
    </p:spTree>
    <p:extLst>
      <p:ext uri="{BB962C8B-B14F-4D97-AF65-F5344CB8AC3E}">
        <p14:creationId xmlns:p14="http://schemas.microsoft.com/office/powerpoint/2010/main" val="3495392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D6DA77-5B22-5B09-809A-15AE552EC2AE}"/>
              </a:ext>
            </a:extLst>
          </p:cNvPr>
          <p:cNvSpPr txBox="1"/>
          <p:nvPr/>
        </p:nvSpPr>
        <p:spPr>
          <a:xfrm>
            <a:off x="279918" y="167951"/>
            <a:ext cx="10926147" cy="6401753"/>
          </a:xfrm>
          <a:prstGeom prst="rect">
            <a:avLst/>
          </a:prstGeom>
          <a:noFill/>
        </p:spPr>
        <p:txBody>
          <a:bodyPr wrap="square" rtlCol="0">
            <a:spAutoFit/>
          </a:bodyPr>
          <a:lstStyle/>
          <a:p>
            <a:r>
              <a:rPr lang="en-IN" sz="1400" dirty="0"/>
              <a:t>&lt;a class="carousel-control-</a:t>
            </a:r>
            <a:r>
              <a:rPr lang="en-IN" sz="1400" dirty="0" err="1"/>
              <a:t>prev</a:t>
            </a:r>
            <a:r>
              <a:rPr lang="en-IN" sz="1400" dirty="0"/>
              <a:t>" </a:t>
            </a:r>
            <a:r>
              <a:rPr lang="en-IN" sz="1400" dirty="0" err="1"/>
              <a:t>href</a:t>
            </a:r>
            <a:r>
              <a:rPr lang="en-IN" sz="1400" dirty="0"/>
              <a:t>="#</a:t>
            </a:r>
            <a:r>
              <a:rPr lang="en-IN" sz="1400" dirty="0" err="1"/>
              <a:t>carouselExampleIndicators</a:t>
            </a:r>
            <a:r>
              <a:rPr lang="en-IN" sz="1400" dirty="0"/>
              <a:t>" role="button" data-slide="</a:t>
            </a:r>
            <a:r>
              <a:rPr lang="en-IN" sz="1400" dirty="0" err="1"/>
              <a:t>prev</a:t>
            </a:r>
            <a:r>
              <a:rPr lang="en-IN" sz="1400" dirty="0"/>
              <a:t>"&gt;</a:t>
            </a:r>
          </a:p>
          <a:p>
            <a:r>
              <a:rPr lang="en-IN" sz="1400" dirty="0"/>
              <a:t>                            &lt;span class="carousel-control-</a:t>
            </a:r>
            <a:r>
              <a:rPr lang="en-IN" sz="1400" dirty="0" err="1"/>
              <a:t>prev</a:t>
            </a:r>
            <a:r>
              <a:rPr lang="en-IN" sz="1400" dirty="0"/>
              <a:t>-icon" aria-hidden="true"&gt;&lt;/span&gt;</a:t>
            </a:r>
          </a:p>
          <a:p>
            <a:r>
              <a:rPr lang="en-IN" sz="1400" dirty="0"/>
              <a:t>                            &lt;span class="</a:t>
            </a:r>
            <a:r>
              <a:rPr lang="en-IN" sz="1400" dirty="0" err="1"/>
              <a:t>sr</a:t>
            </a:r>
            <a:r>
              <a:rPr lang="en-IN" sz="1400" dirty="0"/>
              <a:t>-only"&gt;Previous&lt;/span&gt;</a:t>
            </a:r>
          </a:p>
          <a:p>
            <a:r>
              <a:rPr lang="en-IN" sz="1400" dirty="0"/>
              <a:t>                        &lt;/a&gt;</a:t>
            </a:r>
          </a:p>
          <a:p>
            <a:r>
              <a:rPr lang="en-IN" sz="1400" dirty="0"/>
              <a:t>                        &lt;a class="carousel-control-next" </a:t>
            </a:r>
            <a:r>
              <a:rPr lang="en-IN" sz="1400" dirty="0" err="1"/>
              <a:t>href</a:t>
            </a:r>
            <a:r>
              <a:rPr lang="en-IN" sz="1400" dirty="0"/>
              <a:t>="#</a:t>
            </a:r>
            <a:r>
              <a:rPr lang="en-IN" sz="1400" dirty="0" err="1"/>
              <a:t>carouselExampleIndicators</a:t>
            </a:r>
            <a:r>
              <a:rPr lang="en-IN" sz="1400" dirty="0"/>
              <a:t>" role="button" data-slide="next"&gt;</a:t>
            </a:r>
          </a:p>
          <a:p>
            <a:r>
              <a:rPr lang="en-IN" sz="1400" dirty="0"/>
              <a:t>                            &lt;span class="carousel-control-next-icon" aria-hidden="true"&gt;&lt;/span&gt;</a:t>
            </a:r>
          </a:p>
          <a:p>
            <a:r>
              <a:rPr lang="en-IN" sz="1400" dirty="0"/>
              <a:t>                            &lt;span class="</a:t>
            </a:r>
            <a:r>
              <a:rPr lang="en-IN" sz="1400" dirty="0" err="1"/>
              <a:t>sr</a:t>
            </a:r>
            <a:r>
              <a:rPr lang="en-IN" sz="1400" dirty="0"/>
              <a:t>-only"&gt;Next&lt;/span&gt;</a:t>
            </a:r>
          </a:p>
          <a:p>
            <a:r>
              <a:rPr lang="en-IN" sz="1400" dirty="0"/>
              <a:t>                        &lt;/a&gt;</a:t>
            </a:r>
          </a:p>
          <a:p>
            <a:r>
              <a:rPr lang="en-IN" sz="1400" dirty="0"/>
              <a:t>                    &lt;/div&gt;</a:t>
            </a:r>
          </a:p>
          <a:p>
            <a:r>
              <a:rPr lang="en-IN" sz="1400" dirty="0"/>
              <a:t>                &lt;/div&gt;</a:t>
            </a:r>
          </a:p>
          <a:p>
            <a:r>
              <a:rPr lang="en-IN" sz="1400" dirty="0"/>
              <a:t>    &lt;h1 class="head"&gt;Why to use our website&lt;/h1&gt;</a:t>
            </a:r>
          </a:p>
          <a:p>
            <a:r>
              <a:rPr lang="en-IN" sz="1400" dirty="0"/>
              <a:t>    &lt;div class="text"&gt;</a:t>
            </a:r>
          </a:p>
          <a:p>
            <a:r>
              <a:rPr lang="en-IN" sz="1400" dirty="0"/>
              <a:t>    &lt;/div&gt;</a:t>
            </a:r>
          </a:p>
          <a:p>
            <a:r>
              <a:rPr lang="en-IN" sz="1400" dirty="0"/>
              <a:t>    &lt;h1 style="margin-bottom:89px ; </a:t>
            </a:r>
            <a:r>
              <a:rPr lang="en-IN" sz="1400" dirty="0" err="1"/>
              <a:t>text-align:left</a:t>
            </a:r>
            <a:r>
              <a:rPr lang="en-IN" sz="1400" dirty="0"/>
              <a:t>"&gt;Tour Trends and Analytics&lt;/h1&gt;</a:t>
            </a:r>
          </a:p>
          <a:p>
            <a:r>
              <a:rPr lang="en-IN" sz="1400" dirty="0"/>
              <a:t>    &lt;div id="Section1"&gt;</a:t>
            </a:r>
          </a:p>
          <a:p>
            <a:r>
              <a:rPr lang="en-IN" sz="1400" dirty="0"/>
              <a:t>    &lt;div class="card2"&gt;</a:t>
            </a:r>
          </a:p>
          <a:p>
            <a:r>
              <a:rPr lang="en-IN" sz="1400" dirty="0"/>
              <a:t>        &lt;div class='</a:t>
            </a:r>
            <a:r>
              <a:rPr lang="en-IN" sz="1400" dirty="0" err="1"/>
              <a:t>tableauPlaceholder</a:t>
            </a:r>
            <a:r>
              <a:rPr lang="en-IN" sz="1400" dirty="0"/>
              <a:t>' id='viz1697032043702' style='position: relative'&gt;</a:t>
            </a:r>
          </a:p>
          <a:p>
            <a:endParaRPr lang="en-IN" sz="1400" dirty="0"/>
          </a:p>
          <a:p>
            <a:r>
              <a:rPr lang="en-IN" sz="1400" dirty="0"/>
              <a:t>&lt;param name='</a:t>
            </a:r>
            <a:r>
              <a:rPr lang="en-IN" sz="1400" dirty="0" err="1"/>
              <a:t>static_image</a:t>
            </a:r>
            <a:r>
              <a:rPr lang="en-IN" sz="1400" dirty="0"/>
              <a:t>' value='https:&amp;#47;&amp;#47;public.tableau.com&amp;#47;static&amp;#47;images&amp;#47;Bo&amp;#47;Book1_16970318924300&amp;#47;Dashboard1&amp;#47;1.png' /&gt; </a:t>
            </a:r>
          </a:p>
          <a:p>
            <a:r>
              <a:rPr lang="en-IN" sz="1400" dirty="0"/>
              <a:t>&lt;param name='</a:t>
            </a:r>
            <a:r>
              <a:rPr lang="en-IN" sz="1400" dirty="0" err="1"/>
              <a:t>animate_transition</a:t>
            </a:r>
            <a:r>
              <a:rPr lang="en-IN" sz="1400" dirty="0"/>
              <a:t>' value='yes' /&gt;</a:t>
            </a:r>
          </a:p>
          <a:p>
            <a:r>
              <a:rPr lang="en-IN" sz="1400" dirty="0"/>
              <a:t>&lt;param name='</a:t>
            </a:r>
            <a:r>
              <a:rPr lang="en-IN" sz="1400" dirty="0" err="1"/>
              <a:t>display_static_image</a:t>
            </a:r>
            <a:r>
              <a:rPr lang="en-IN" sz="1400" dirty="0"/>
              <a:t>' value='yes' /&gt;&lt;param name='</a:t>
            </a:r>
            <a:r>
              <a:rPr lang="en-IN" sz="1400" dirty="0" err="1"/>
              <a:t>display_spinner</a:t>
            </a:r>
            <a:r>
              <a:rPr lang="en-IN" sz="1400" dirty="0"/>
              <a:t>' value='yes' /&gt;&lt;param name='</a:t>
            </a:r>
            <a:r>
              <a:rPr lang="en-IN" sz="1400" dirty="0" err="1"/>
              <a:t>display_overlay</a:t>
            </a:r>
            <a:r>
              <a:rPr lang="en-IN" sz="1400" dirty="0"/>
              <a:t>' value='yes' /&gt;&lt;param name='</a:t>
            </a:r>
            <a:r>
              <a:rPr lang="en-IN" sz="1400" dirty="0" err="1"/>
              <a:t>display_count</a:t>
            </a:r>
            <a:r>
              <a:rPr lang="en-IN" sz="1400" dirty="0"/>
              <a:t>' value='yes' /&gt;&lt;param name='language' value='</a:t>
            </a:r>
            <a:r>
              <a:rPr lang="en-IN" sz="1400" dirty="0" err="1"/>
              <a:t>en</a:t>
            </a:r>
            <a:r>
              <a:rPr lang="en-IN" sz="1400" dirty="0"/>
              <a:t>-GB' /&gt;&lt;param name='filter' if ( </a:t>
            </a:r>
            <a:r>
              <a:rPr lang="en-IN" sz="1400" dirty="0" err="1"/>
              <a:t>divElement.offsetWidth</a:t>
            </a:r>
            <a:r>
              <a:rPr lang="en-IN" sz="1400" dirty="0"/>
              <a:t> &gt; 800 ) { </a:t>
            </a:r>
            <a:r>
              <a:rPr lang="en-IN" sz="1400" dirty="0" err="1"/>
              <a:t>vizElement.style.width</a:t>
            </a:r>
            <a:r>
              <a:rPr lang="en-IN" sz="1400" dirty="0"/>
              <a:t>='1000px';vizElement.style.height='827px';} else if ( </a:t>
            </a:r>
            <a:r>
              <a:rPr lang="en-IN" sz="1400" dirty="0" err="1"/>
              <a:t>divElement.offsetWidth</a:t>
            </a:r>
            <a:r>
              <a:rPr lang="en-IN" sz="1400" dirty="0"/>
              <a:t> &gt; 500 ) { </a:t>
            </a:r>
            <a:r>
              <a:rPr lang="en-IN" sz="1400" dirty="0" err="1"/>
              <a:t>vizElement.style.width</a:t>
            </a:r>
            <a:r>
              <a:rPr lang="en-IN" sz="1400" dirty="0"/>
              <a:t>='1000px';vizElement.style.height='827px';} else { </a:t>
            </a:r>
            <a:r>
              <a:rPr lang="en-IN" sz="1400" dirty="0" err="1"/>
              <a:t>vizElement.style.width</a:t>
            </a:r>
            <a:r>
              <a:rPr lang="en-IN" sz="1400" dirty="0"/>
              <a:t>='100%';</a:t>
            </a:r>
            <a:r>
              <a:rPr lang="en-IN" sz="1400" dirty="0" err="1"/>
              <a:t>vizElement.style.height</a:t>
            </a:r>
            <a:r>
              <a:rPr lang="en-IN" sz="1400" dirty="0"/>
              <a:t>='927px';}                     var </a:t>
            </a:r>
            <a:r>
              <a:rPr lang="en-IN" sz="1400" dirty="0" err="1"/>
              <a:t>scriptElement</a:t>
            </a:r>
            <a:r>
              <a:rPr lang="en-IN" sz="1400" dirty="0"/>
              <a:t> = </a:t>
            </a:r>
            <a:r>
              <a:rPr lang="en-IN" sz="1400" dirty="0" err="1"/>
              <a:t>document.createElement</a:t>
            </a:r>
            <a:r>
              <a:rPr lang="en-IN" sz="1400" dirty="0"/>
              <a:t>('script');                    </a:t>
            </a:r>
            <a:r>
              <a:rPr lang="en-IN" sz="1400" dirty="0" err="1"/>
              <a:t>scriptElement.src</a:t>
            </a:r>
            <a:r>
              <a:rPr lang="en-IN" sz="1400" dirty="0"/>
              <a:t> = 'https://public.tableau.com/</a:t>
            </a:r>
            <a:r>
              <a:rPr lang="en-IN" sz="1400" dirty="0" err="1"/>
              <a:t>javascripts</a:t>
            </a:r>
            <a:r>
              <a:rPr lang="en-IN" sz="1400" dirty="0"/>
              <a:t>/</a:t>
            </a:r>
            <a:r>
              <a:rPr lang="en-IN" sz="1400" dirty="0" err="1"/>
              <a:t>api</a:t>
            </a:r>
            <a:r>
              <a:rPr lang="en-IN" sz="1400" dirty="0"/>
              <a:t>/viz_v1.js';                    </a:t>
            </a:r>
            <a:r>
              <a:rPr lang="en-IN" sz="1400" dirty="0" err="1"/>
              <a:t>vizElement.parentNode.insertBefore</a:t>
            </a:r>
            <a:r>
              <a:rPr lang="en-IN" dirty="0"/>
              <a:t>(</a:t>
            </a:r>
            <a:r>
              <a:rPr lang="en-IN" dirty="0" err="1"/>
              <a:t>scriptElement</a:t>
            </a:r>
            <a:r>
              <a:rPr lang="en-IN" dirty="0"/>
              <a:t>, </a:t>
            </a:r>
            <a:r>
              <a:rPr lang="en-IN" dirty="0" err="1"/>
              <a:t>vizElement</a:t>
            </a:r>
            <a:r>
              <a:rPr lang="en-IN" dirty="0"/>
              <a:t>);                </a:t>
            </a:r>
          </a:p>
        </p:txBody>
      </p:sp>
    </p:spTree>
    <p:extLst>
      <p:ext uri="{BB962C8B-B14F-4D97-AF65-F5344CB8AC3E}">
        <p14:creationId xmlns:p14="http://schemas.microsoft.com/office/powerpoint/2010/main" val="3294672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23E2F-85B2-4B17-2DAC-BF4723DF5119}"/>
              </a:ext>
            </a:extLst>
          </p:cNvPr>
          <p:cNvSpPr txBox="1"/>
          <p:nvPr/>
        </p:nvSpPr>
        <p:spPr>
          <a:xfrm>
            <a:off x="373224" y="1007706"/>
            <a:ext cx="11280711" cy="3323987"/>
          </a:xfrm>
          <a:prstGeom prst="rect">
            <a:avLst/>
          </a:prstGeom>
          <a:noFill/>
        </p:spPr>
        <p:txBody>
          <a:bodyPr wrap="square" rtlCol="0">
            <a:spAutoFit/>
          </a:bodyPr>
          <a:lstStyle/>
          <a:p>
            <a:r>
              <a:rPr lang="en-IN" sz="1400" dirty="0"/>
              <a:t>&lt;/div&gt;</a:t>
            </a:r>
          </a:p>
          <a:p>
            <a:r>
              <a:rPr lang="en-IN" sz="1400" dirty="0"/>
              <a:t>    &lt;/div&gt;</a:t>
            </a:r>
          </a:p>
          <a:p>
            <a:r>
              <a:rPr lang="en-IN" sz="1400" dirty="0"/>
              <a:t>    &lt;div id="Contact"&gt;</a:t>
            </a:r>
          </a:p>
          <a:p>
            <a:r>
              <a:rPr lang="en-IN" sz="1400" dirty="0"/>
              <a:t>&lt;div class="last" style="</a:t>
            </a:r>
            <a:r>
              <a:rPr lang="en-IN" sz="1400" dirty="0" err="1"/>
              <a:t>text-align:center</a:t>
            </a:r>
            <a:r>
              <a:rPr lang="en-IN" sz="1400" dirty="0"/>
              <a:t>"&gt;</a:t>
            </a:r>
          </a:p>
          <a:p>
            <a:r>
              <a:rPr lang="en-IN" sz="1400" dirty="0"/>
              <a:t>    &lt;h1 class="h1"&gt;Contact us&lt;/h1&gt;</a:t>
            </a:r>
          </a:p>
          <a:p>
            <a:r>
              <a:rPr lang="en-IN" sz="1400" dirty="0"/>
              <a:t>    &lt;a </a:t>
            </a:r>
            <a:r>
              <a:rPr lang="en-IN" sz="1400" dirty="0" err="1"/>
              <a:t>href</a:t>
            </a:r>
            <a:r>
              <a:rPr lang="en-IN" sz="1400" dirty="0"/>
              <a:t>="https://www.linkedin.com/in/konduri-shivani-212953226/" target="_blank"&gt;</a:t>
            </a:r>
          </a:p>
          <a:p>
            <a:r>
              <a:rPr lang="en-IN" sz="1400" dirty="0"/>
              <a:t>    &lt;</a:t>
            </a:r>
            <a:r>
              <a:rPr lang="en-IN" sz="1400" dirty="0" err="1"/>
              <a:t>i</a:t>
            </a:r>
            <a:r>
              <a:rPr lang="en-IN" sz="1400" dirty="0"/>
              <a:t> class="bi bi-</a:t>
            </a:r>
            <a:r>
              <a:rPr lang="en-IN" sz="1400" dirty="0" err="1"/>
              <a:t>linkedin</a:t>
            </a:r>
            <a:r>
              <a:rPr lang="en-IN" sz="1400" dirty="0"/>
              <a:t> icons " style="margin-left:12px"&gt;&lt;/</a:t>
            </a:r>
            <a:r>
              <a:rPr lang="en-IN" sz="1400" dirty="0" err="1"/>
              <a:t>i</a:t>
            </a:r>
            <a:r>
              <a:rPr lang="en-IN" sz="1400" dirty="0"/>
              <a:t>&gt;</a:t>
            </a:r>
          </a:p>
          <a:p>
            <a:r>
              <a:rPr lang="en-IN" sz="1400" dirty="0"/>
              <a:t>    &lt;/a&gt;</a:t>
            </a:r>
          </a:p>
          <a:p>
            <a:r>
              <a:rPr lang="en-IN" sz="1400" dirty="0"/>
              <a:t>    &lt;a </a:t>
            </a:r>
            <a:r>
              <a:rPr lang="en-IN" sz="1400" dirty="0" err="1"/>
              <a:t>href</a:t>
            </a:r>
            <a:r>
              <a:rPr lang="en-IN" sz="1400" dirty="0"/>
              <a:t>="https://github.com/KONDURISHIVANI" target="_blank"&gt;</a:t>
            </a:r>
          </a:p>
          <a:p>
            <a:r>
              <a:rPr lang="en-IN" sz="1400" dirty="0"/>
              <a:t>    &lt;</a:t>
            </a:r>
            <a:r>
              <a:rPr lang="en-IN" sz="1400" dirty="0" err="1"/>
              <a:t>i</a:t>
            </a:r>
            <a:r>
              <a:rPr lang="en-IN" sz="1400" dirty="0"/>
              <a:t> class="bi bi-</a:t>
            </a:r>
            <a:r>
              <a:rPr lang="en-IN" sz="1400" dirty="0" err="1"/>
              <a:t>github</a:t>
            </a:r>
            <a:r>
              <a:rPr lang="en-IN" sz="1400" dirty="0"/>
              <a:t> icons " style="margin-left:12px"&gt;&lt;/</a:t>
            </a:r>
            <a:r>
              <a:rPr lang="en-IN" sz="1400" dirty="0" err="1"/>
              <a:t>i</a:t>
            </a:r>
            <a:r>
              <a:rPr lang="en-IN" sz="1400" dirty="0"/>
              <a:t>&gt;</a:t>
            </a:r>
          </a:p>
          <a:p>
            <a:r>
              <a:rPr lang="en-IN" sz="1400" dirty="0"/>
              <a:t>    &lt;/a&gt;</a:t>
            </a:r>
          </a:p>
          <a:p>
            <a:r>
              <a:rPr lang="en-IN" sz="1400" dirty="0"/>
              <a:t>&lt;/div&gt;</a:t>
            </a:r>
          </a:p>
          <a:p>
            <a:r>
              <a:rPr lang="en-IN" sz="1400" dirty="0"/>
              <a:t>&lt;/div&gt;</a:t>
            </a:r>
          </a:p>
          <a:p>
            <a:r>
              <a:rPr lang="en-IN" sz="1400" dirty="0"/>
              <a:t>&lt;/body&gt;</a:t>
            </a:r>
          </a:p>
          <a:p>
            <a:r>
              <a:rPr lang="en-IN" sz="1400" dirty="0"/>
              <a:t>&lt;/html&gt;</a:t>
            </a:r>
          </a:p>
        </p:txBody>
      </p:sp>
    </p:spTree>
    <p:extLst>
      <p:ext uri="{BB962C8B-B14F-4D97-AF65-F5344CB8AC3E}">
        <p14:creationId xmlns:p14="http://schemas.microsoft.com/office/powerpoint/2010/main" val="643298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52298B1-8C89-0DAD-508B-811FCB011A1D}"/>
              </a:ext>
            </a:extLst>
          </p:cNvPr>
          <p:cNvSpPr/>
          <p:nvPr/>
        </p:nvSpPr>
        <p:spPr>
          <a:xfrm>
            <a:off x="466530" y="391886"/>
            <a:ext cx="2239347" cy="6158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3C516DF6-9ACF-ECA0-DB68-38D6A559DA6A}"/>
              </a:ext>
            </a:extLst>
          </p:cNvPr>
          <p:cNvPicPr>
            <a:picLocks noChangeAspect="1"/>
          </p:cNvPicPr>
          <p:nvPr/>
        </p:nvPicPr>
        <p:blipFill>
          <a:blip r:embed="rId2"/>
          <a:stretch>
            <a:fillRect/>
          </a:stretch>
        </p:blipFill>
        <p:spPr>
          <a:xfrm>
            <a:off x="121298" y="1539550"/>
            <a:ext cx="5784980" cy="4713388"/>
          </a:xfrm>
          <a:prstGeom prst="rect">
            <a:avLst/>
          </a:prstGeom>
        </p:spPr>
      </p:pic>
      <p:pic>
        <p:nvPicPr>
          <p:cNvPr id="6" name="Picture 5">
            <a:extLst>
              <a:ext uri="{FF2B5EF4-FFF2-40B4-BE49-F238E27FC236}">
                <a16:creationId xmlns:a16="http://schemas.microsoft.com/office/drawing/2014/main" id="{385A98A5-32F3-7C50-B0D0-8A7D660A0219}"/>
              </a:ext>
            </a:extLst>
          </p:cNvPr>
          <p:cNvPicPr>
            <a:picLocks noChangeAspect="1"/>
          </p:cNvPicPr>
          <p:nvPr/>
        </p:nvPicPr>
        <p:blipFill>
          <a:blip r:embed="rId3"/>
          <a:stretch>
            <a:fillRect/>
          </a:stretch>
        </p:blipFill>
        <p:spPr>
          <a:xfrm>
            <a:off x="5999585" y="1539550"/>
            <a:ext cx="5446603" cy="4713389"/>
          </a:xfrm>
          <a:prstGeom prst="rect">
            <a:avLst/>
          </a:prstGeom>
        </p:spPr>
      </p:pic>
    </p:spTree>
    <p:extLst>
      <p:ext uri="{BB962C8B-B14F-4D97-AF65-F5344CB8AC3E}">
        <p14:creationId xmlns:p14="http://schemas.microsoft.com/office/powerpoint/2010/main" val="1162490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BB134-9990-EB63-EC5B-0085F88AE568}"/>
              </a:ext>
            </a:extLst>
          </p:cNvPr>
          <p:cNvPicPr>
            <a:picLocks noChangeAspect="1"/>
          </p:cNvPicPr>
          <p:nvPr/>
        </p:nvPicPr>
        <p:blipFill>
          <a:blip r:embed="rId2"/>
          <a:stretch>
            <a:fillRect/>
          </a:stretch>
        </p:blipFill>
        <p:spPr>
          <a:xfrm>
            <a:off x="98160" y="1263654"/>
            <a:ext cx="5864102" cy="4801244"/>
          </a:xfrm>
          <a:prstGeom prst="rect">
            <a:avLst/>
          </a:prstGeom>
        </p:spPr>
      </p:pic>
      <p:pic>
        <p:nvPicPr>
          <p:cNvPr id="5" name="Picture 4">
            <a:extLst>
              <a:ext uri="{FF2B5EF4-FFF2-40B4-BE49-F238E27FC236}">
                <a16:creationId xmlns:a16="http://schemas.microsoft.com/office/drawing/2014/main" id="{BC8967EC-52D7-8455-0849-B1ECEB5BC9A8}"/>
              </a:ext>
            </a:extLst>
          </p:cNvPr>
          <p:cNvPicPr>
            <a:picLocks noChangeAspect="1"/>
          </p:cNvPicPr>
          <p:nvPr/>
        </p:nvPicPr>
        <p:blipFill>
          <a:blip r:embed="rId3"/>
          <a:stretch>
            <a:fillRect/>
          </a:stretch>
        </p:blipFill>
        <p:spPr>
          <a:xfrm>
            <a:off x="6229740" y="1195296"/>
            <a:ext cx="5458408" cy="4801244"/>
          </a:xfrm>
          <a:prstGeom prst="rect">
            <a:avLst/>
          </a:prstGeom>
        </p:spPr>
      </p:pic>
    </p:spTree>
    <p:extLst>
      <p:ext uri="{BB962C8B-B14F-4D97-AF65-F5344CB8AC3E}">
        <p14:creationId xmlns:p14="http://schemas.microsoft.com/office/powerpoint/2010/main" val="1576098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088D5D-9088-AF67-1B3E-9A411B969E48}"/>
              </a:ext>
            </a:extLst>
          </p:cNvPr>
          <p:cNvPicPr>
            <a:picLocks noChangeAspect="1"/>
          </p:cNvPicPr>
          <p:nvPr/>
        </p:nvPicPr>
        <p:blipFill>
          <a:blip r:embed="rId2"/>
          <a:stretch>
            <a:fillRect/>
          </a:stretch>
        </p:blipFill>
        <p:spPr>
          <a:xfrm>
            <a:off x="169761" y="1007707"/>
            <a:ext cx="5736517" cy="4777274"/>
          </a:xfrm>
          <a:prstGeom prst="rect">
            <a:avLst/>
          </a:prstGeom>
        </p:spPr>
      </p:pic>
      <p:pic>
        <p:nvPicPr>
          <p:cNvPr id="5" name="Picture 4">
            <a:extLst>
              <a:ext uri="{FF2B5EF4-FFF2-40B4-BE49-F238E27FC236}">
                <a16:creationId xmlns:a16="http://schemas.microsoft.com/office/drawing/2014/main" id="{06ACC42E-064A-E4E9-2650-71D1F9268C48}"/>
              </a:ext>
            </a:extLst>
          </p:cNvPr>
          <p:cNvPicPr>
            <a:picLocks noChangeAspect="1"/>
          </p:cNvPicPr>
          <p:nvPr/>
        </p:nvPicPr>
        <p:blipFill>
          <a:blip r:embed="rId3"/>
          <a:stretch>
            <a:fillRect/>
          </a:stretch>
        </p:blipFill>
        <p:spPr>
          <a:xfrm>
            <a:off x="5579706" y="1007707"/>
            <a:ext cx="5561045" cy="4973215"/>
          </a:xfrm>
          <a:prstGeom prst="rect">
            <a:avLst/>
          </a:prstGeom>
        </p:spPr>
      </p:pic>
    </p:spTree>
    <p:extLst>
      <p:ext uri="{BB962C8B-B14F-4D97-AF65-F5344CB8AC3E}">
        <p14:creationId xmlns:p14="http://schemas.microsoft.com/office/powerpoint/2010/main" val="142471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1D952B-3E00-BC4B-8268-121F693114A2}"/>
              </a:ext>
            </a:extLst>
          </p:cNvPr>
          <p:cNvSpPr txBox="1"/>
          <p:nvPr/>
        </p:nvSpPr>
        <p:spPr>
          <a:xfrm>
            <a:off x="905070" y="1287625"/>
            <a:ext cx="5551714" cy="830997"/>
          </a:xfrm>
          <a:prstGeom prst="rect">
            <a:avLst/>
          </a:prstGeom>
          <a:noFill/>
        </p:spPr>
        <p:txBody>
          <a:bodyPr wrap="square" rtlCol="0">
            <a:spAutoFit/>
          </a:bodyPr>
          <a:lstStyle/>
          <a:p>
            <a:r>
              <a:rPr lang="en-IN" sz="4800" u="sng" dirty="0"/>
              <a:t>Conclusion</a:t>
            </a:r>
          </a:p>
        </p:txBody>
      </p:sp>
      <p:sp>
        <p:nvSpPr>
          <p:cNvPr id="3" name="TextBox 2">
            <a:extLst>
              <a:ext uri="{FF2B5EF4-FFF2-40B4-BE49-F238E27FC236}">
                <a16:creationId xmlns:a16="http://schemas.microsoft.com/office/drawing/2014/main" id="{623D04DF-E706-326F-83B3-D5E2E155347E}"/>
              </a:ext>
            </a:extLst>
          </p:cNvPr>
          <p:cNvSpPr txBox="1"/>
          <p:nvPr/>
        </p:nvSpPr>
        <p:spPr>
          <a:xfrm>
            <a:off x="1035698" y="2472612"/>
            <a:ext cx="8854751" cy="230832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development of a user-friendly travel and tourism website allows travelers to book accommodations, activities, and experiences has the potential to revolutionize the way people explore and experience the world. The project's primary aim was to create a platform that offers convenience, variety, and personalization to travelers, and it has successfully achieved this goal</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7969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9B51402-A841-6378-CF75-26DB43E0AC16}"/>
              </a:ext>
            </a:extLst>
          </p:cNvPr>
          <p:cNvSpPr/>
          <p:nvPr/>
        </p:nvSpPr>
        <p:spPr>
          <a:xfrm>
            <a:off x="625151" y="689722"/>
            <a:ext cx="3620278" cy="9237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Times New Roman" panose="02020603050405020304" pitchFamily="18" charset="0"/>
                <a:cs typeface="Times New Roman" panose="02020603050405020304" pitchFamily="18" charset="0"/>
              </a:rPr>
              <a:t>Future Scope</a:t>
            </a:r>
          </a:p>
        </p:txBody>
      </p:sp>
      <p:sp>
        <p:nvSpPr>
          <p:cNvPr id="3" name="TextBox 2">
            <a:extLst>
              <a:ext uri="{FF2B5EF4-FFF2-40B4-BE49-F238E27FC236}">
                <a16:creationId xmlns:a16="http://schemas.microsoft.com/office/drawing/2014/main" id="{0D9A14E4-FB4A-7CAC-FB63-C9644D49BBFF}"/>
              </a:ext>
            </a:extLst>
          </p:cNvPr>
          <p:cNvSpPr txBox="1"/>
          <p:nvPr/>
        </p:nvSpPr>
        <p:spPr>
          <a:xfrm>
            <a:off x="989045" y="2659224"/>
            <a:ext cx="9041363" cy="2585323"/>
          </a:xfrm>
          <a:prstGeom prst="rect">
            <a:avLst/>
          </a:prstGeom>
          <a:noFill/>
        </p:spPr>
        <p:txBody>
          <a:bodyPr wrap="square" rtlCol="0">
            <a:spAutoFit/>
          </a:bodyPr>
          <a:lstStyle/>
          <a:p>
            <a:r>
              <a:rPr lang="en-IN" dirty="0">
                <a:sym typeface="Wingdings" panose="05000000000000000000" pitchFamily="2" charset="2"/>
              </a:rPr>
              <a:t></a:t>
            </a:r>
            <a:r>
              <a:rPr lang="en-IN" b="1" dirty="0"/>
              <a:t>Enhanced User Experience</a:t>
            </a:r>
            <a:endParaRPr lang="en-IN" dirty="0">
              <a:sym typeface="Wingdings" panose="05000000000000000000" pitchFamily="2" charset="2"/>
            </a:endParaRPr>
          </a:p>
          <a:p>
            <a:endParaRPr lang="en-IN" dirty="0">
              <a:sym typeface="Wingdings" panose="05000000000000000000" pitchFamily="2" charset="2"/>
            </a:endParaRPr>
          </a:p>
          <a:p>
            <a:r>
              <a:rPr lang="en-IN" dirty="0">
                <a:sym typeface="Wingdings" panose="05000000000000000000" pitchFamily="2" charset="2"/>
              </a:rPr>
              <a:t></a:t>
            </a:r>
            <a:r>
              <a:rPr lang="en-IN" b="1" dirty="0"/>
              <a:t>Personalization and Recommendation</a:t>
            </a:r>
            <a:endParaRPr lang="en-IN" dirty="0">
              <a:sym typeface="Wingdings" panose="05000000000000000000" pitchFamily="2" charset="2"/>
            </a:endParaRPr>
          </a:p>
          <a:p>
            <a:endParaRPr lang="en-IN" dirty="0">
              <a:sym typeface="Wingdings" panose="05000000000000000000" pitchFamily="2" charset="2"/>
            </a:endParaRPr>
          </a:p>
          <a:p>
            <a:r>
              <a:rPr lang="en-IN" dirty="0">
                <a:sym typeface="Wingdings" panose="05000000000000000000" pitchFamily="2" charset="2"/>
              </a:rPr>
              <a:t></a:t>
            </a:r>
            <a:r>
              <a:rPr lang="en-IN" b="1" dirty="0"/>
              <a:t>Multilingual Support</a:t>
            </a:r>
            <a:endParaRPr lang="en-IN" dirty="0">
              <a:sym typeface="Wingdings" panose="05000000000000000000" pitchFamily="2" charset="2"/>
            </a:endParaRPr>
          </a:p>
          <a:p>
            <a:endParaRPr lang="en-IN" dirty="0">
              <a:sym typeface="Wingdings" panose="05000000000000000000" pitchFamily="2" charset="2"/>
            </a:endParaRPr>
          </a:p>
          <a:p>
            <a:r>
              <a:rPr lang="en-IN" dirty="0">
                <a:sym typeface="Wingdings" panose="05000000000000000000" pitchFamily="2" charset="2"/>
              </a:rPr>
              <a:t></a:t>
            </a:r>
            <a:r>
              <a:rPr lang="en-IN" b="1" dirty="0"/>
              <a:t>Review and Rating System</a:t>
            </a:r>
            <a:endParaRPr lang="en-IN" dirty="0">
              <a:sym typeface="Wingdings" panose="05000000000000000000" pitchFamily="2" charset="2"/>
            </a:endParaRPr>
          </a:p>
          <a:p>
            <a:endParaRPr lang="en-IN" dirty="0">
              <a:sym typeface="Wingdings" panose="05000000000000000000" pitchFamily="2" charset="2"/>
            </a:endParaRPr>
          </a:p>
          <a:p>
            <a:r>
              <a:rPr lang="en-IN" dirty="0">
                <a:sym typeface="Wingdings" panose="05000000000000000000" pitchFamily="2" charset="2"/>
              </a:rPr>
              <a:t></a:t>
            </a:r>
            <a:r>
              <a:rPr lang="en-IN" b="1" dirty="0"/>
              <a:t>Security Enhancements</a:t>
            </a:r>
            <a:endParaRPr lang="en-IN" dirty="0"/>
          </a:p>
        </p:txBody>
      </p:sp>
    </p:spTree>
    <p:extLst>
      <p:ext uri="{BB962C8B-B14F-4D97-AF65-F5344CB8AC3E}">
        <p14:creationId xmlns:p14="http://schemas.microsoft.com/office/powerpoint/2010/main" val="952045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C90E7EE-A6CC-FF0C-2CB8-3DB83630ACCC}"/>
              </a:ext>
            </a:extLst>
          </p:cNvPr>
          <p:cNvSpPr/>
          <p:nvPr/>
        </p:nvSpPr>
        <p:spPr>
          <a:xfrm>
            <a:off x="419878" y="475861"/>
            <a:ext cx="3004457" cy="83975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Abstract</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41FB85EB-8C60-5F42-3DA9-BD5013BD5C70}"/>
              </a:ext>
            </a:extLst>
          </p:cNvPr>
          <p:cNvSpPr/>
          <p:nvPr/>
        </p:nvSpPr>
        <p:spPr>
          <a:xfrm>
            <a:off x="419878" y="1632857"/>
            <a:ext cx="9638522" cy="493589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Times New Roman" panose="02020603050405020304" pitchFamily="18" charset="0"/>
                <a:cs typeface="Times New Roman" panose="02020603050405020304" pitchFamily="18" charset="0"/>
              </a:rPr>
              <a:t>The objective of the project is to develop a system that automates the processes and activities of a travel and the purpose is to design a system using which one can perform all operations related to traveling.</a:t>
            </a:r>
          </a:p>
          <a:p>
            <a:r>
              <a:rPr lang="en-US" sz="2400" dirty="0">
                <a:solidFill>
                  <a:schemeClr val="tx1"/>
                </a:solidFill>
                <a:latin typeface="Times New Roman" panose="02020603050405020304" pitchFamily="18" charset="0"/>
                <a:cs typeface="Times New Roman" panose="02020603050405020304" pitchFamily="18" charset="0"/>
              </a:rPr>
              <a:t>                  </a:t>
            </a:r>
          </a:p>
          <a:p>
            <a:r>
              <a:rPr lang="en-US" sz="2400" dirty="0">
                <a:solidFill>
                  <a:schemeClr val="tx1"/>
                </a:solidFill>
                <a:latin typeface="Times New Roman" panose="02020603050405020304" pitchFamily="18" charset="0"/>
                <a:cs typeface="Times New Roman" panose="02020603050405020304" pitchFamily="18" charset="0"/>
              </a:rPr>
              <a:t>                           Key features of the system include a user-friendly website and Desktop application that allow travelers to effortlessly search for destinations, accommodations, and activities while receiving tailored recommendations based on their preferences. The integration of real-time data updates ensures travelers are informed about changes in schedules, weather conditions, and local events, enhancing their overall experience</a:t>
            </a:r>
            <a:r>
              <a:rPr lang="en-US" sz="2400" dirty="0"/>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9445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32EE88A-979C-1BAC-2E20-DB04AF46B4AD}"/>
              </a:ext>
            </a:extLst>
          </p:cNvPr>
          <p:cNvSpPr/>
          <p:nvPr/>
        </p:nvSpPr>
        <p:spPr>
          <a:xfrm>
            <a:off x="531846" y="671805"/>
            <a:ext cx="2995126" cy="8397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69FE6B24-2F72-D042-DF40-F228F2714651}"/>
              </a:ext>
            </a:extLst>
          </p:cNvPr>
          <p:cNvSpPr txBox="1"/>
          <p:nvPr/>
        </p:nvSpPr>
        <p:spPr>
          <a:xfrm>
            <a:off x="746449" y="2323323"/>
            <a:ext cx="9060024" cy="2585323"/>
          </a:xfrm>
          <a:prstGeom prst="rect">
            <a:avLst/>
          </a:prstGeom>
          <a:noFill/>
        </p:spPr>
        <p:txBody>
          <a:bodyPr wrap="square" rtlCol="0">
            <a:spAutoFit/>
          </a:bodyPr>
          <a:lstStyle/>
          <a:p>
            <a:r>
              <a:rPr lang="en-IN" dirty="0">
                <a:sym typeface="Wingdings" panose="05000000000000000000" pitchFamily="2" charset="2"/>
              </a:rPr>
              <a:t>https://docs.oracle.com/</a:t>
            </a:r>
            <a:r>
              <a:rPr lang="en-IN" dirty="0" err="1">
                <a:sym typeface="Wingdings" panose="05000000000000000000" pitchFamily="2" charset="2"/>
              </a:rPr>
              <a:t>javaee</a:t>
            </a:r>
            <a:r>
              <a:rPr lang="en-IN" dirty="0">
                <a:sym typeface="Wingdings" panose="05000000000000000000" pitchFamily="2" charset="2"/>
              </a:rPr>
              <a:t>/7/tutorial/index.html</a:t>
            </a:r>
          </a:p>
          <a:p>
            <a:endParaRPr lang="en-IN" dirty="0">
              <a:sym typeface="Wingdings" panose="05000000000000000000" pitchFamily="2" charset="2"/>
            </a:endParaRPr>
          </a:p>
          <a:p>
            <a:r>
              <a:rPr lang="en-IN" dirty="0">
                <a:sym typeface="Wingdings" panose="05000000000000000000" pitchFamily="2" charset="2"/>
              </a:rPr>
              <a:t>https://getbootstrap.com/docs/5.0/getting-started/introduction/</a:t>
            </a:r>
          </a:p>
          <a:p>
            <a:endParaRPr lang="en-IN" dirty="0">
              <a:sym typeface="Wingdings" panose="05000000000000000000" pitchFamily="2" charset="2"/>
            </a:endParaRPr>
          </a:p>
          <a:p>
            <a:r>
              <a:rPr lang="en-IN" dirty="0">
                <a:sym typeface="Wingdings" panose="05000000000000000000" pitchFamily="2" charset="2"/>
              </a:rPr>
              <a:t></a:t>
            </a:r>
            <a:r>
              <a:rPr lang="en-IN" dirty="0"/>
              <a:t>Sample Projects and Tutorials</a:t>
            </a:r>
          </a:p>
          <a:p>
            <a:endParaRPr lang="en-IN" dirty="0"/>
          </a:p>
          <a:p>
            <a:r>
              <a:rPr lang="en-IN" dirty="0">
                <a:sym typeface="Wingdings" panose="05000000000000000000" pitchFamily="2" charset="2"/>
              </a:rPr>
              <a:t>www.wekiped.a.com</a:t>
            </a:r>
          </a:p>
          <a:p>
            <a:endParaRPr lang="en-IN" dirty="0">
              <a:sym typeface="Wingdings" panose="05000000000000000000" pitchFamily="2" charset="2"/>
            </a:endParaRPr>
          </a:p>
          <a:p>
            <a:r>
              <a:rPr lang="en-IN" dirty="0">
                <a:sym typeface="Wingdings" panose="05000000000000000000" pitchFamily="2" charset="2"/>
              </a:rPr>
              <a:t>www.w3schools.com</a:t>
            </a:r>
            <a:endParaRPr lang="en-IN" dirty="0"/>
          </a:p>
        </p:txBody>
      </p:sp>
    </p:spTree>
    <p:extLst>
      <p:ext uri="{BB962C8B-B14F-4D97-AF65-F5344CB8AC3E}">
        <p14:creationId xmlns:p14="http://schemas.microsoft.com/office/powerpoint/2010/main" val="217363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82206-C98C-E3CD-B079-5B731271C408}"/>
              </a:ext>
            </a:extLst>
          </p:cNvPr>
          <p:cNvSpPr txBox="1"/>
          <p:nvPr/>
        </p:nvSpPr>
        <p:spPr>
          <a:xfrm>
            <a:off x="2323324" y="2767280"/>
            <a:ext cx="6662057" cy="1323439"/>
          </a:xfrm>
          <a:prstGeom prst="rect">
            <a:avLst/>
          </a:prstGeom>
          <a:noFill/>
        </p:spPr>
        <p:txBody>
          <a:bodyPr wrap="square" rtlCol="0">
            <a:spAutoFit/>
          </a:bodyPr>
          <a:lstStyle/>
          <a:p>
            <a:r>
              <a:rPr lang="en-IN" sz="8000" dirty="0">
                <a:latin typeface="Algerian" panose="04020705040A02060702" pitchFamily="82" charset="0"/>
              </a:rPr>
              <a:t>THANK YOU</a:t>
            </a:r>
          </a:p>
        </p:txBody>
      </p:sp>
    </p:spTree>
    <p:extLst>
      <p:ext uri="{BB962C8B-B14F-4D97-AF65-F5344CB8AC3E}">
        <p14:creationId xmlns:p14="http://schemas.microsoft.com/office/powerpoint/2010/main" val="327900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E80B79A-3E68-4559-E55D-BA9CD7B825E3}"/>
              </a:ext>
            </a:extLst>
          </p:cNvPr>
          <p:cNvSpPr/>
          <p:nvPr/>
        </p:nvSpPr>
        <p:spPr>
          <a:xfrm>
            <a:off x="308113" y="218661"/>
            <a:ext cx="3458818" cy="10734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Times New Roman" panose="02020603050405020304" pitchFamily="18" charset="0"/>
                <a:cs typeface="Times New Roman" panose="02020603050405020304" pitchFamily="18" charset="0"/>
              </a:rPr>
              <a:t>Objectives &amp; Scope</a:t>
            </a:r>
          </a:p>
        </p:txBody>
      </p:sp>
      <p:sp>
        <p:nvSpPr>
          <p:cNvPr id="3" name="TextBox 2">
            <a:extLst>
              <a:ext uri="{FF2B5EF4-FFF2-40B4-BE49-F238E27FC236}">
                <a16:creationId xmlns:a16="http://schemas.microsoft.com/office/drawing/2014/main" id="{A405223B-1209-428F-4BF7-14079AE40A5D}"/>
              </a:ext>
            </a:extLst>
          </p:cNvPr>
          <p:cNvSpPr txBox="1"/>
          <p:nvPr/>
        </p:nvSpPr>
        <p:spPr>
          <a:xfrm>
            <a:off x="427383" y="1560443"/>
            <a:ext cx="10813774" cy="4585871"/>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objective of the travel and tourism management project in Java using JSP and Servlets is to develop a web-based application that allows users to manage various aspects of travel and tourism. The project aims to provide functionalities such as booking flights, hotels, and tour packages, managing customer information, generating invoices, and handling payment transactions</a:t>
            </a:r>
            <a:r>
              <a:rPr lang="en-US" sz="2000" dirty="0"/>
              <a:t>.</a:t>
            </a:r>
          </a:p>
          <a:p>
            <a:endParaRPr lang="en-US" sz="2000" dirty="0"/>
          </a:p>
          <a:p>
            <a:r>
              <a:rPr lang="en-US" sz="3200" b="1" dirty="0">
                <a:solidFill>
                  <a:schemeClr val="tx2"/>
                </a:solidFill>
              </a:rPr>
              <a:t>Scope</a:t>
            </a:r>
            <a:r>
              <a:rPr lang="en-US" sz="2000" dirty="0"/>
              <a:t> :</a:t>
            </a:r>
          </a:p>
          <a:p>
            <a:endParaRPr lang="en-US" sz="2000" dirty="0"/>
          </a:p>
          <a:p>
            <a:r>
              <a:rPr lang="en-US" sz="2000" dirty="0">
                <a:sym typeface="Wingdings" panose="05000000000000000000" pitchFamily="2" charset="2"/>
              </a:rPr>
              <a:t></a:t>
            </a:r>
            <a:r>
              <a:rPr lang="en-IN" sz="2000" b="1" dirty="0"/>
              <a:t>User Registration and Authentication</a:t>
            </a:r>
          </a:p>
          <a:p>
            <a:endParaRPr lang="en-IN" sz="2000" b="1" dirty="0"/>
          </a:p>
          <a:p>
            <a:r>
              <a:rPr lang="en-IN" sz="2000" b="1" dirty="0">
                <a:sym typeface="Wingdings" panose="05000000000000000000" pitchFamily="2" charset="2"/>
              </a:rPr>
              <a:t></a:t>
            </a:r>
            <a:r>
              <a:rPr lang="en-IN" sz="2000" b="1" dirty="0"/>
              <a:t>Traveler Features</a:t>
            </a:r>
          </a:p>
          <a:p>
            <a:endParaRPr lang="en-IN" sz="2000" b="1" dirty="0"/>
          </a:p>
          <a:p>
            <a:r>
              <a:rPr lang="en-IN" sz="2000" b="1" dirty="0">
                <a:sym typeface="Wingdings" panose="05000000000000000000" pitchFamily="2" charset="2"/>
              </a:rPr>
              <a:t></a:t>
            </a:r>
            <a:r>
              <a:rPr lang="en-IN" sz="2000" b="1" dirty="0"/>
              <a:t>Analytical Features</a:t>
            </a:r>
          </a:p>
          <a:p>
            <a:endParaRPr lang="en-IN" sz="2000" b="1" dirty="0"/>
          </a:p>
          <a:p>
            <a:r>
              <a:rPr lang="en-IN" sz="2000" b="1" dirty="0">
                <a:sym typeface="Wingdings" panose="05000000000000000000" pitchFamily="2" charset="2"/>
              </a:rPr>
              <a:t></a:t>
            </a:r>
            <a:r>
              <a:rPr lang="en-IN" sz="2000" b="1" dirty="0"/>
              <a:t>Database Management</a:t>
            </a:r>
            <a:endParaRPr lang="en-IN" sz="2000" dirty="0"/>
          </a:p>
        </p:txBody>
      </p:sp>
    </p:spTree>
    <p:extLst>
      <p:ext uri="{BB962C8B-B14F-4D97-AF65-F5344CB8AC3E}">
        <p14:creationId xmlns:p14="http://schemas.microsoft.com/office/powerpoint/2010/main" val="123351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73A4C5C-4DC1-2F72-96AB-73982D19F4B0}"/>
              </a:ext>
            </a:extLst>
          </p:cNvPr>
          <p:cNvGraphicFramePr>
            <a:graphicFrameLocks noGrp="1"/>
          </p:cNvGraphicFramePr>
          <p:nvPr>
            <p:extLst>
              <p:ext uri="{D42A27DB-BD31-4B8C-83A1-F6EECF244321}">
                <p14:modId xmlns:p14="http://schemas.microsoft.com/office/powerpoint/2010/main" val="2055780940"/>
              </p:ext>
            </p:extLst>
          </p:nvPr>
        </p:nvGraphicFramePr>
        <p:xfrm>
          <a:off x="223935" y="964095"/>
          <a:ext cx="10720874" cy="5661405"/>
        </p:xfrm>
        <a:graphic>
          <a:graphicData uri="http://schemas.openxmlformats.org/drawingml/2006/table">
            <a:tbl>
              <a:tblPr firstRow="1" bandRow="1">
                <a:tableStyleId>{5C22544A-7EE6-4342-B048-85BDC9FD1C3A}</a:tableStyleId>
              </a:tblPr>
              <a:tblGrid>
                <a:gridCol w="5391674">
                  <a:extLst>
                    <a:ext uri="{9D8B030D-6E8A-4147-A177-3AD203B41FA5}">
                      <a16:colId xmlns:a16="http://schemas.microsoft.com/office/drawing/2014/main" val="3371927642"/>
                    </a:ext>
                  </a:extLst>
                </a:gridCol>
                <a:gridCol w="5329200">
                  <a:extLst>
                    <a:ext uri="{9D8B030D-6E8A-4147-A177-3AD203B41FA5}">
                      <a16:colId xmlns:a16="http://schemas.microsoft.com/office/drawing/2014/main" val="1604824802"/>
                    </a:ext>
                  </a:extLst>
                </a:gridCol>
              </a:tblGrid>
              <a:tr h="2151007">
                <a:tc>
                  <a:txBody>
                    <a:bodyPr/>
                    <a:lstStyle/>
                    <a:p>
                      <a:r>
                        <a:rPr lang="en-US" sz="2000" dirty="0">
                          <a:latin typeface="Times New Roman" panose="02020603050405020304" pitchFamily="18" charset="0"/>
                          <a:cs typeface="Times New Roman" panose="02020603050405020304" pitchFamily="18" charset="0"/>
                        </a:rPr>
                        <a:t>Travel and Tourism management systems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A Travel and Tour Management System is a comprehensive software solution designed to facilitate the efficient management and organization of various aspects of the travel and tourism industry.</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25896982"/>
                  </a:ext>
                </a:extLst>
              </a:tr>
              <a:tr h="1160839">
                <a:tc>
                  <a:txBody>
                    <a:bodyPr/>
                    <a:lstStyle/>
                    <a:p>
                      <a:r>
                        <a:rPr lang="en-US" dirty="0">
                          <a:latin typeface="Times New Roman" panose="02020603050405020304" pitchFamily="18" charset="0"/>
                          <a:cs typeface="Times New Roman" panose="02020603050405020304" pitchFamily="18" charset="0"/>
                        </a:rPr>
                        <a:t>Travel businesses</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Efficiency and Streamlined Operations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Real-Time Availability and Booking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Simplified Financial Management</a:t>
                      </a:r>
                    </a:p>
                  </a:txBody>
                  <a:tcPr/>
                </a:tc>
                <a:extLst>
                  <a:ext uri="{0D108BD9-81ED-4DB2-BD59-A6C34878D82A}">
                    <a16:rowId xmlns:a16="http://schemas.microsoft.com/office/drawing/2014/main" val="60755613"/>
                  </a:ext>
                </a:extLst>
              </a:tr>
              <a:tr h="1160839">
                <a:tc>
                  <a:txBody>
                    <a:bodyPr/>
                    <a:lstStyle/>
                    <a:p>
                      <a:r>
                        <a:rPr lang="en-US" dirty="0" err="1">
                          <a:latin typeface="Times New Roman" panose="02020603050405020304" pitchFamily="18" charset="0"/>
                          <a:cs typeface="Times New Roman" panose="02020603050405020304" pitchFamily="18" charset="0"/>
                        </a:rPr>
                        <a:t>Travellers</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Convenience and Accessibility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latin typeface="Times New Roman" panose="02020603050405020304" pitchFamily="18" charset="0"/>
                          <a:cs typeface="Times New Roman" panose="02020603050405020304" pitchFamily="18" charset="0"/>
                        </a:rPr>
                        <a:t>Transparency and Information Access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latin typeface="Times New Roman" panose="02020603050405020304" pitchFamily="18" charset="0"/>
                          <a:cs typeface="Times New Roman" panose="02020603050405020304" pitchFamily="18" charset="0"/>
                        </a:rPr>
                        <a:t>Payment Security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3427994"/>
                  </a:ext>
                </a:extLst>
              </a:tr>
              <a:tr h="1160839">
                <a:tc>
                  <a:txBody>
                    <a:bodyPr/>
                    <a:lstStyle/>
                    <a:p>
                      <a:r>
                        <a:rPr lang="en-US" sz="1800" dirty="0">
                          <a:latin typeface="Times New Roman" panose="02020603050405020304" pitchFamily="18" charset="0"/>
                          <a:cs typeface="Times New Roman" panose="02020603050405020304" pitchFamily="18" charset="0"/>
                        </a:rPr>
                        <a:t>Challenges and Limitations</a:t>
                      </a:r>
                      <a:endParaRPr lang="en-IN" sz="18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a:t>Takes much time for Refunding the amount</a:t>
                      </a:r>
                    </a:p>
                    <a:p>
                      <a:pPr marL="285750" indent="-285750">
                        <a:buFont typeface="Arial" panose="020B0604020202020204" pitchFamily="34" charset="0"/>
                        <a:buChar char="•"/>
                      </a:pPr>
                      <a:r>
                        <a:rPr lang="en-US" dirty="0"/>
                        <a:t>Users may not know prior information about the packages </a:t>
                      </a:r>
                      <a:endParaRPr lang="en-IN" dirty="0"/>
                    </a:p>
                  </a:txBody>
                  <a:tcPr/>
                </a:tc>
                <a:extLst>
                  <a:ext uri="{0D108BD9-81ED-4DB2-BD59-A6C34878D82A}">
                    <a16:rowId xmlns:a16="http://schemas.microsoft.com/office/drawing/2014/main" val="2272596839"/>
                  </a:ext>
                </a:extLst>
              </a:tr>
            </a:tbl>
          </a:graphicData>
        </a:graphic>
      </p:graphicFrame>
      <p:sp>
        <p:nvSpPr>
          <p:cNvPr id="3" name="Rectangle: Rounded Corners 2">
            <a:extLst>
              <a:ext uri="{FF2B5EF4-FFF2-40B4-BE49-F238E27FC236}">
                <a16:creationId xmlns:a16="http://schemas.microsoft.com/office/drawing/2014/main" id="{188141EA-84CB-2FFD-7AE3-30584F9C519A}"/>
              </a:ext>
            </a:extLst>
          </p:cNvPr>
          <p:cNvSpPr/>
          <p:nvPr/>
        </p:nvSpPr>
        <p:spPr>
          <a:xfrm>
            <a:off x="233265" y="223935"/>
            <a:ext cx="5355772" cy="559836"/>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Literature Review</a:t>
            </a:r>
            <a:endParaRPr lang="en-IN"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2947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CD56DC-C060-6787-19CB-3028ACD55AA7}"/>
              </a:ext>
            </a:extLst>
          </p:cNvPr>
          <p:cNvPicPr>
            <a:picLocks noChangeAspect="1"/>
          </p:cNvPicPr>
          <p:nvPr/>
        </p:nvPicPr>
        <p:blipFill>
          <a:blip r:embed="rId2"/>
          <a:stretch>
            <a:fillRect/>
          </a:stretch>
        </p:blipFill>
        <p:spPr>
          <a:xfrm>
            <a:off x="466531" y="1380931"/>
            <a:ext cx="11467322" cy="5271796"/>
          </a:xfrm>
          <a:prstGeom prst="rect">
            <a:avLst/>
          </a:prstGeom>
        </p:spPr>
      </p:pic>
      <p:sp>
        <p:nvSpPr>
          <p:cNvPr id="2" name="Oval 1">
            <a:extLst>
              <a:ext uri="{FF2B5EF4-FFF2-40B4-BE49-F238E27FC236}">
                <a16:creationId xmlns:a16="http://schemas.microsoft.com/office/drawing/2014/main" id="{C6AC09B4-369E-742E-1274-01D9FA68944F}"/>
              </a:ext>
            </a:extLst>
          </p:cNvPr>
          <p:cNvSpPr/>
          <p:nvPr/>
        </p:nvSpPr>
        <p:spPr>
          <a:xfrm>
            <a:off x="569168" y="130629"/>
            <a:ext cx="2799184" cy="10730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Times New Roman" panose="02020603050405020304" pitchFamily="18" charset="0"/>
                <a:cs typeface="Times New Roman" panose="02020603050405020304" pitchFamily="18" charset="0"/>
              </a:rPr>
              <a:t>Class Diagram</a:t>
            </a:r>
          </a:p>
        </p:txBody>
      </p:sp>
    </p:spTree>
    <p:extLst>
      <p:ext uri="{BB962C8B-B14F-4D97-AF65-F5344CB8AC3E}">
        <p14:creationId xmlns:p14="http://schemas.microsoft.com/office/powerpoint/2010/main" val="3243572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5B9B8C-7B18-4F9A-D620-58A9FF4DD5B0}"/>
              </a:ext>
            </a:extLst>
          </p:cNvPr>
          <p:cNvPicPr>
            <a:picLocks noChangeAspect="1"/>
          </p:cNvPicPr>
          <p:nvPr/>
        </p:nvPicPr>
        <p:blipFill>
          <a:blip r:embed="rId2"/>
          <a:stretch>
            <a:fillRect/>
          </a:stretch>
        </p:blipFill>
        <p:spPr>
          <a:xfrm>
            <a:off x="186613" y="1586204"/>
            <a:ext cx="10831884" cy="5197151"/>
          </a:xfrm>
          <a:prstGeom prst="rect">
            <a:avLst/>
          </a:prstGeom>
        </p:spPr>
      </p:pic>
      <p:sp>
        <p:nvSpPr>
          <p:cNvPr id="2" name="Oval 1">
            <a:extLst>
              <a:ext uri="{FF2B5EF4-FFF2-40B4-BE49-F238E27FC236}">
                <a16:creationId xmlns:a16="http://schemas.microsoft.com/office/drawing/2014/main" id="{D5DD380F-870F-FCBD-954B-552C8331BE0D}"/>
              </a:ext>
            </a:extLst>
          </p:cNvPr>
          <p:cNvSpPr/>
          <p:nvPr/>
        </p:nvSpPr>
        <p:spPr>
          <a:xfrm>
            <a:off x="186613" y="149290"/>
            <a:ext cx="3415004" cy="10916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Times New Roman" panose="02020603050405020304" pitchFamily="18" charset="0"/>
                <a:cs typeface="Times New Roman" panose="02020603050405020304" pitchFamily="18" charset="0"/>
              </a:rPr>
              <a:t>Use Case Diagram</a:t>
            </a:r>
          </a:p>
        </p:txBody>
      </p:sp>
    </p:spTree>
    <p:extLst>
      <p:ext uri="{BB962C8B-B14F-4D97-AF65-F5344CB8AC3E}">
        <p14:creationId xmlns:p14="http://schemas.microsoft.com/office/powerpoint/2010/main" val="207439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F57BBBC-72E9-3F4A-54EB-F76A851213E1}"/>
              </a:ext>
            </a:extLst>
          </p:cNvPr>
          <p:cNvSpPr/>
          <p:nvPr/>
        </p:nvSpPr>
        <p:spPr>
          <a:xfrm>
            <a:off x="223935" y="167949"/>
            <a:ext cx="3004457" cy="116632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Existing systems</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3" name="Arrow: Up 2">
            <a:extLst>
              <a:ext uri="{FF2B5EF4-FFF2-40B4-BE49-F238E27FC236}">
                <a16:creationId xmlns:a16="http://schemas.microsoft.com/office/drawing/2014/main" id="{3A26F595-4527-BAA0-8509-2163750DABE5}"/>
              </a:ext>
            </a:extLst>
          </p:cNvPr>
          <p:cNvSpPr/>
          <p:nvPr/>
        </p:nvSpPr>
        <p:spPr>
          <a:xfrm rot="5400000">
            <a:off x="2627225" y="1438451"/>
            <a:ext cx="598953" cy="709126"/>
          </a:xfrm>
          <a:prstGeom prst="up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52DECB5-346E-5616-A6B1-96DCBE6997FD}"/>
              </a:ext>
            </a:extLst>
          </p:cNvPr>
          <p:cNvSpPr/>
          <p:nvPr/>
        </p:nvSpPr>
        <p:spPr>
          <a:xfrm>
            <a:off x="3281265" y="1119678"/>
            <a:ext cx="6456784" cy="116632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In the present system a customer has to approach various agencies to find details of places and to book tickets</a:t>
            </a:r>
            <a:r>
              <a:rPr lang="en-US" sz="2400" dirty="0">
                <a:solidFill>
                  <a:schemeClr val="tx1"/>
                </a:solidFill>
              </a:rPr>
              <a:t>.</a:t>
            </a:r>
            <a:endParaRPr lang="en-IN" sz="2400" dirty="0">
              <a:solidFill>
                <a:schemeClr val="tx1"/>
              </a:solidFill>
            </a:endParaRPr>
          </a:p>
        </p:txBody>
      </p:sp>
      <p:sp>
        <p:nvSpPr>
          <p:cNvPr id="5" name="Rectangle 4">
            <a:extLst>
              <a:ext uri="{FF2B5EF4-FFF2-40B4-BE49-F238E27FC236}">
                <a16:creationId xmlns:a16="http://schemas.microsoft.com/office/drawing/2014/main" id="{29AB38E7-2642-CE1E-6BA3-CC9543CBCFBE}"/>
              </a:ext>
            </a:extLst>
          </p:cNvPr>
          <p:cNvSpPr/>
          <p:nvPr/>
        </p:nvSpPr>
        <p:spPr>
          <a:xfrm>
            <a:off x="335901" y="2594805"/>
            <a:ext cx="6251510" cy="81176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This often requires a lot of time and effort</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6" name="Arrow: Left 5">
            <a:extLst>
              <a:ext uri="{FF2B5EF4-FFF2-40B4-BE49-F238E27FC236}">
                <a16:creationId xmlns:a16="http://schemas.microsoft.com/office/drawing/2014/main" id="{6E69493C-8B0E-7E59-852E-854C0A120CB3}"/>
              </a:ext>
            </a:extLst>
          </p:cNvPr>
          <p:cNvSpPr/>
          <p:nvPr/>
        </p:nvSpPr>
        <p:spPr>
          <a:xfrm>
            <a:off x="6587412" y="2731983"/>
            <a:ext cx="690465" cy="537406"/>
          </a:xfrm>
          <a:prstGeom prst="lef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2E44FE9-DE85-AC75-5C2B-4F8C58CBC0B6}"/>
              </a:ext>
            </a:extLst>
          </p:cNvPr>
          <p:cNvSpPr/>
          <p:nvPr/>
        </p:nvSpPr>
        <p:spPr>
          <a:xfrm>
            <a:off x="3195734" y="3715367"/>
            <a:ext cx="6783355" cy="127651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A customer may not get the desired information from these offices and often</a:t>
            </a:r>
          </a:p>
          <a:p>
            <a:pPr algn="ctr"/>
            <a:r>
              <a:rPr lang="en-US" sz="2400" dirty="0">
                <a:solidFill>
                  <a:schemeClr val="tx1"/>
                </a:solidFill>
                <a:latin typeface="Times New Roman" panose="02020603050405020304" pitchFamily="18" charset="0"/>
                <a:cs typeface="Times New Roman" panose="02020603050405020304" pitchFamily="18" charset="0"/>
              </a:rPr>
              <a:t>the customer may be misguided</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8" name="Arrow: Right 7">
            <a:extLst>
              <a:ext uri="{FF2B5EF4-FFF2-40B4-BE49-F238E27FC236}">
                <a16:creationId xmlns:a16="http://schemas.microsoft.com/office/drawing/2014/main" id="{5F182FF5-7814-34BC-9F81-3F3068626297}"/>
              </a:ext>
            </a:extLst>
          </p:cNvPr>
          <p:cNvSpPr/>
          <p:nvPr/>
        </p:nvSpPr>
        <p:spPr>
          <a:xfrm>
            <a:off x="2453951" y="4040155"/>
            <a:ext cx="741783" cy="522514"/>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A84F18C3-71DC-F1DC-0BD3-F339263AF1ED}"/>
              </a:ext>
            </a:extLst>
          </p:cNvPr>
          <p:cNvSpPr/>
          <p:nvPr/>
        </p:nvSpPr>
        <p:spPr>
          <a:xfrm>
            <a:off x="494522" y="5344652"/>
            <a:ext cx="6783355" cy="1076588"/>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It is tedious for a customer to plan a particular journey and have it executed</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0" name="Arrow: Left 9">
            <a:extLst>
              <a:ext uri="{FF2B5EF4-FFF2-40B4-BE49-F238E27FC236}">
                <a16:creationId xmlns:a16="http://schemas.microsoft.com/office/drawing/2014/main" id="{221A9743-B310-FD46-0C8D-5B735A15D513}"/>
              </a:ext>
            </a:extLst>
          </p:cNvPr>
          <p:cNvSpPr/>
          <p:nvPr/>
        </p:nvSpPr>
        <p:spPr>
          <a:xfrm>
            <a:off x="7277877" y="5551714"/>
            <a:ext cx="671805" cy="438539"/>
          </a:xfrm>
          <a:prstGeom prst="lef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58808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83984D9-0C09-EE0D-1FF6-45BDD1A5F8E6}"/>
              </a:ext>
            </a:extLst>
          </p:cNvPr>
          <p:cNvSpPr/>
          <p:nvPr/>
        </p:nvSpPr>
        <p:spPr>
          <a:xfrm>
            <a:off x="401216" y="298579"/>
            <a:ext cx="3013788" cy="10916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Proposed system</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2111D146-F60C-AA46-13B0-39752A710824}"/>
              </a:ext>
            </a:extLst>
          </p:cNvPr>
          <p:cNvSpPr/>
          <p:nvPr/>
        </p:nvSpPr>
        <p:spPr>
          <a:xfrm>
            <a:off x="3415004" y="1390260"/>
            <a:ext cx="6512767" cy="12876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The proposed system is a web based application and maintains a centralized</a:t>
            </a:r>
          </a:p>
          <a:p>
            <a:pPr algn="ctr"/>
            <a:r>
              <a:rPr lang="en-US" sz="2400" dirty="0">
                <a:solidFill>
                  <a:schemeClr val="tx1"/>
                </a:solidFill>
                <a:latin typeface="Times New Roman" panose="02020603050405020304" pitchFamily="18" charset="0"/>
                <a:cs typeface="Times New Roman" panose="02020603050405020304" pitchFamily="18" charset="0"/>
              </a:rPr>
              <a:t>repository of all related information</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6" name="Right Triangle 5">
            <a:extLst>
              <a:ext uri="{FF2B5EF4-FFF2-40B4-BE49-F238E27FC236}">
                <a16:creationId xmlns:a16="http://schemas.microsoft.com/office/drawing/2014/main" id="{F3556303-2712-5E73-9E7B-C68C6A5F9D74}"/>
              </a:ext>
            </a:extLst>
          </p:cNvPr>
          <p:cNvSpPr/>
          <p:nvPr/>
        </p:nvSpPr>
        <p:spPr>
          <a:xfrm rot="5400000">
            <a:off x="3293705" y="1320281"/>
            <a:ext cx="727788" cy="699795"/>
          </a:xfrm>
          <a:prstGeom prst="r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5E5F383-064D-62FC-BF91-096F35679553}"/>
              </a:ext>
            </a:extLst>
          </p:cNvPr>
          <p:cNvSpPr/>
          <p:nvPr/>
        </p:nvSpPr>
        <p:spPr>
          <a:xfrm>
            <a:off x="261257" y="3079101"/>
            <a:ext cx="6941976" cy="128762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The system allows one to easily access the relevant information and make</a:t>
            </a:r>
          </a:p>
          <a:p>
            <a:pPr algn="ctr"/>
            <a:r>
              <a:rPr lang="en-US" sz="2400" dirty="0">
                <a:solidFill>
                  <a:schemeClr val="tx1"/>
                </a:solidFill>
                <a:latin typeface="Times New Roman" panose="02020603050405020304" pitchFamily="18" charset="0"/>
                <a:cs typeface="Times New Roman" panose="02020603050405020304" pitchFamily="18" charset="0"/>
              </a:rPr>
              <a:t>necessary travel arrangements</a:t>
            </a:r>
            <a:r>
              <a:rPr lang="en-US" sz="2400" dirty="0">
                <a:solidFill>
                  <a:schemeClr val="tx1"/>
                </a:solidFill>
              </a:rPr>
              <a:t>.</a:t>
            </a:r>
            <a:endParaRPr lang="en-IN" sz="2400" dirty="0">
              <a:solidFill>
                <a:schemeClr val="tx1"/>
              </a:solidFill>
            </a:endParaRPr>
          </a:p>
        </p:txBody>
      </p:sp>
      <p:sp>
        <p:nvSpPr>
          <p:cNvPr id="8" name="Right Triangle 7">
            <a:extLst>
              <a:ext uri="{FF2B5EF4-FFF2-40B4-BE49-F238E27FC236}">
                <a16:creationId xmlns:a16="http://schemas.microsoft.com/office/drawing/2014/main" id="{B9E4622A-3FB4-ED30-D7F1-271FC6F2B18C}"/>
              </a:ext>
            </a:extLst>
          </p:cNvPr>
          <p:cNvSpPr/>
          <p:nvPr/>
        </p:nvSpPr>
        <p:spPr>
          <a:xfrm rot="10800000">
            <a:off x="6568751" y="2967134"/>
            <a:ext cx="793102" cy="620487"/>
          </a:xfrm>
          <a:prstGeom prst="r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964BCFF-FDE9-9E35-04BD-D2E6B9564AF6}"/>
              </a:ext>
            </a:extLst>
          </p:cNvPr>
          <p:cNvSpPr/>
          <p:nvPr/>
        </p:nvSpPr>
        <p:spPr>
          <a:xfrm>
            <a:off x="2500604" y="4973215"/>
            <a:ext cx="7072604" cy="12876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Users can decide about places they want to visit and make bookings online for</a:t>
            </a:r>
          </a:p>
          <a:p>
            <a:pPr algn="ctr"/>
            <a:r>
              <a:rPr lang="en-US" sz="2400" dirty="0">
                <a:solidFill>
                  <a:schemeClr val="tx1"/>
                </a:solidFill>
                <a:latin typeface="Times New Roman" panose="02020603050405020304" pitchFamily="18" charset="0"/>
                <a:cs typeface="Times New Roman" panose="02020603050405020304" pitchFamily="18" charset="0"/>
              </a:rPr>
              <a:t>travel and accommodation.</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0" name="Right Triangle 9">
            <a:extLst>
              <a:ext uri="{FF2B5EF4-FFF2-40B4-BE49-F238E27FC236}">
                <a16:creationId xmlns:a16="http://schemas.microsoft.com/office/drawing/2014/main" id="{31C32EBA-B597-627E-E7D5-A586EAE1CE86}"/>
              </a:ext>
            </a:extLst>
          </p:cNvPr>
          <p:cNvSpPr/>
          <p:nvPr/>
        </p:nvSpPr>
        <p:spPr>
          <a:xfrm rot="5400000">
            <a:off x="2264228" y="4926563"/>
            <a:ext cx="709127" cy="671803"/>
          </a:xfrm>
          <a:prstGeom prst="r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5858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4B0A6CC-A788-47AF-35E0-D30C312ABE03}"/>
              </a:ext>
            </a:extLst>
          </p:cNvPr>
          <p:cNvSpPr/>
          <p:nvPr/>
        </p:nvSpPr>
        <p:spPr>
          <a:xfrm>
            <a:off x="3503644" y="2796852"/>
            <a:ext cx="3340360" cy="760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5"/>
                </a:solidFill>
                <a:latin typeface="Times New Roman" panose="02020603050405020304" pitchFamily="18" charset="0"/>
                <a:cs typeface="Times New Roman" panose="02020603050405020304" pitchFamily="18" charset="0"/>
              </a:rPr>
              <a:t>Advantages</a:t>
            </a:r>
            <a:endParaRPr lang="en-IN" sz="3200" b="1" dirty="0">
              <a:solidFill>
                <a:schemeClr val="accent5"/>
              </a:solidFill>
              <a:latin typeface="Times New Roman" panose="02020603050405020304" pitchFamily="18" charset="0"/>
              <a:cs typeface="Times New Roman" panose="02020603050405020304" pitchFamily="18" charset="0"/>
            </a:endParaRPr>
          </a:p>
        </p:txBody>
      </p:sp>
      <p:sp>
        <p:nvSpPr>
          <p:cNvPr id="7" name="Rectangle: Diagonal Corners Rounded 6">
            <a:extLst>
              <a:ext uri="{FF2B5EF4-FFF2-40B4-BE49-F238E27FC236}">
                <a16:creationId xmlns:a16="http://schemas.microsoft.com/office/drawing/2014/main" id="{4665283F-8163-7BB3-9AD4-F1F1B23607A9}"/>
              </a:ext>
            </a:extLst>
          </p:cNvPr>
          <p:cNvSpPr/>
          <p:nvPr/>
        </p:nvSpPr>
        <p:spPr>
          <a:xfrm>
            <a:off x="284584" y="578499"/>
            <a:ext cx="3256383" cy="1306286"/>
          </a:xfrm>
          <a:prstGeom prst="round2Diag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anose="02020603050405020304" pitchFamily="18" charset="0"/>
                <a:cs typeface="Times New Roman" panose="02020603050405020304" pitchFamily="18" charset="0"/>
              </a:rPr>
              <a:t>Contactless Technology Adoption</a:t>
            </a:r>
          </a:p>
        </p:txBody>
      </p:sp>
      <p:cxnSp>
        <p:nvCxnSpPr>
          <p:cNvPr id="11" name="Straight Connector 10">
            <a:extLst>
              <a:ext uri="{FF2B5EF4-FFF2-40B4-BE49-F238E27FC236}">
                <a16:creationId xmlns:a16="http://schemas.microsoft.com/office/drawing/2014/main" id="{B5D980DA-6A2A-6594-CC95-F9C3695F1429}"/>
              </a:ext>
            </a:extLst>
          </p:cNvPr>
          <p:cNvCxnSpPr>
            <a:cxnSpLocks/>
            <a:stCxn id="7" idx="1"/>
          </p:cNvCxnSpPr>
          <p:nvPr/>
        </p:nvCxnSpPr>
        <p:spPr>
          <a:xfrm>
            <a:off x="1912776" y="1884785"/>
            <a:ext cx="2589244" cy="1138332"/>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Diagonal Corners Rounded 11">
            <a:extLst>
              <a:ext uri="{FF2B5EF4-FFF2-40B4-BE49-F238E27FC236}">
                <a16:creationId xmlns:a16="http://schemas.microsoft.com/office/drawing/2014/main" id="{336F4587-16CD-4B9C-F66A-91F8936C74DE}"/>
              </a:ext>
            </a:extLst>
          </p:cNvPr>
          <p:cNvSpPr/>
          <p:nvPr/>
        </p:nvSpPr>
        <p:spPr>
          <a:xfrm>
            <a:off x="4217437" y="317244"/>
            <a:ext cx="2589244" cy="1413583"/>
          </a:xfrm>
          <a:prstGeom prst="round2Diag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fully computerized and user friend</a:t>
            </a:r>
            <a:endParaRPr lang="en-IN" sz="2400" b="1"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903F89EF-7D53-2256-D265-B2F00E363C1D}"/>
              </a:ext>
            </a:extLst>
          </p:cNvPr>
          <p:cNvCxnSpPr>
            <a:cxnSpLocks/>
            <a:stCxn id="12" idx="1"/>
            <a:endCxn id="2" idx="0"/>
          </p:cNvCxnSpPr>
          <p:nvPr/>
        </p:nvCxnSpPr>
        <p:spPr>
          <a:xfrm flipH="1">
            <a:off x="5173824" y="1730827"/>
            <a:ext cx="338235" cy="1066025"/>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Diagonal Corners Rounded 14">
            <a:extLst>
              <a:ext uri="{FF2B5EF4-FFF2-40B4-BE49-F238E27FC236}">
                <a16:creationId xmlns:a16="http://schemas.microsoft.com/office/drawing/2014/main" id="{364C265C-0DCD-21D1-4654-D4D45573A3A3}"/>
              </a:ext>
            </a:extLst>
          </p:cNvPr>
          <p:cNvSpPr/>
          <p:nvPr/>
        </p:nvSpPr>
        <p:spPr>
          <a:xfrm>
            <a:off x="7119257" y="1427584"/>
            <a:ext cx="2589244" cy="1287624"/>
          </a:xfrm>
          <a:prstGeom prst="round2Diag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anose="02020603050405020304" pitchFamily="18" charset="0"/>
                <a:cs typeface="Times New Roman" panose="02020603050405020304" pitchFamily="18" charset="0"/>
              </a:rPr>
              <a:t>Smart Choices with Data</a:t>
            </a:r>
          </a:p>
        </p:txBody>
      </p:sp>
      <p:cxnSp>
        <p:nvCxnSpPr>
          <p:cNvPr id="17" name="Straight Connector 16">
            <a:extLst>
              <a:ext uri="{FF2B5EF4-FFF2-40B4-BE49-F238E27FC236}">
                <a16:creationId xmlns:a16="http://schemas.microsoft.com/office/drawing/2014/main" id="{0414E217-78AC-557A-000A-0EE60C1E3502}"/>
              </a:ext>
            </a:extLst>
          </p:cNvPr>
          <p:cNvCxnSpPr>
            <a:cxnSpLocks/>
            <a:stCxn id="15" idx="2"/>
            <a:endCxn id="2" idx="0"/>
          </p:cNvCxnSpPr>
          <p:nvPr/>
        </p:nvCxnSpPr>
        <p:spPr>
          <a:xfrm flipH="1">
            <a:off x="5173824" y="2071396"/>
            <a:ext cx="1945433" cy="725456"/>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Diagonal Corners Rounded 17">
            <a:extLst>
              <a:ext uri="{FF2B5EF4-FFF2-40B4-BE49-F238E27FC236}">
                <a16:creationId xmlns:a16="http://schemas.microsoft.com/office/drawing/2014/main" id="{F8532A2C-6808-377E-7706-F43ADECD0152}"/>
              </a:ext>
            </a:extLst>
          </p:cNvPr>
          <p:cNvSpPr/>
          <p:nvPr/>
        </p:nvSpPr>
        <p:spPr>
          <a:xfrm>
            <a:off x="457201" y="3503642"/>
            <a:ext cx="2855166" cy="1315619"/>
          </a:xfrm>
          <a:prstGeom prst="round2Diag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anose="02020603050405020304" pitchFamily="18" charset="0"/>
                <a:cs typeface="Times New Roman" panose="02020603050405020304" pitchFamily="18" charset="0"/>
              </a:rPr>
              <a:t>Enhanced Customer Experience</a:t>
            </a:r>
          </a:p>
        </p:txBody>
      </p:sp>
      <p:cxnSp>
        <p:nvCxnSpPr>
          <p:cNvPr id="20" name="Straight Connector 19">
            <a:extLst>
              <a:ext uri="{FF2B5EF4-FFF2-40B4-BE49-F238E27FC236}">
                <a16:creationId xmlns:a16="http://schemas.microsoft.com/office/drawing/2014/main" id="{B91FB041-2F99-29CF-701A-C529D3AC1884}"/>
              </a:ext>
            </a:extLst>
          </p:cNvPr>
          <p:cNvCxnSpPr>
            <a:cxnSpLocks/>
            <a:stCxn id="2" idx="4"/>
            <a:endCxn id="18" idx="0"/>
          </p:cNvCxnSpPr>
          <p:nvPr/>
        </p:nvCxnSpPr>
        <p:spPr>
          <a:xfrm flipH="1">
            <a:off x="3312367" y="3557297"/>
            <a:ext cx="1861457" cy="604155"/>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Diagonal Corners Rounded 20">
            <a:extLst>
              <a:ext uri="{FF2B5EF4-FFF2-40B4-BE49-F238E27FC236}">
                <a16:creationId xmlns:a16="http://schemas.microsoft.com/office/drawing/2014/main" id="{789A2827-771B-265D-8652-178DD2AC1625}"/>
              </a:ext>
            </a:extLst>
          </p:cNvPr>
          <p:cNvSpPr/>
          <p:nvPr/>
        </p:nvSpPr>
        <p:spPr>
          <a:xfrm>
            <a:off x="3512975" y="5150498"/>
            <a:ext cx="3097763" cy="1315615"/>
          </a:xfrm>
          <a:prstGeom prst="round2Diag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anose="02020603050405020304" pitchFamily="18" charset="0"/>
                <a:cs typeface="Times New Roman" panose="02020603050405020304" pitchFamily="18" charset="0"/>
              </a:rPr>
              <a:t>Data Security and Privacy</a:t>
            </a:r>
          </a:p>
        </p:txBody>
      </p:sp>
      <p:cxnSp>
        <p:nvCxnSpPr>
          <p:cNvPr id="23" name="Straight Connector 22">
            <a:extLst>
              <a:ext uri="{FF2B5EF4-FFF2-40B4-BE49-F238E27FC236}">
                <a16:creationId xmlns:a16="http://schemas.microsoft.com/office/drawing/2014/main" id="{5B8D93E8-1619-C89F-3697-A22237BFC4BA}"/>
              </a:ext>
            </a:extLst>
          </p:cNvPr>
          <p:cNvCxnSpPr>
            <a:cxnSpLocks/>
            <a:stCxn id="2" idx="4"/>
            <a:endCxn id="21" idx="3"/>
          </p:cNvCxnSpPr>
          <p:nvPr/>
        </p:nvCxnSpPr>
        <p:spPr>
          <a:xfrm flipH="1">
            <a:off x="5061857" y="3557297"/>
            <a:ext cx="111967" cy="1593201"/>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Diagonal Corners Rounded 24">
            <a:extLst>
              <a:ext uri="{FF2B5EF4-FFF2-40B4-BE49-F238E27FC236}">
                <a16:creationId xmlns:a16="http://schemas.microsoft.com/office/drawing/2014/main" id="{EB09EA75-745E-20B4-9815-BA48363BB5C7}"/>
              </a:ext>
            </a:extLst>
          </p:cNvPr>
          <p:cNvSpPr/>
          <p:nvPr/>
        </p:nvSpPr>
        <p:spPr>
          <a:xfrm>
            <a:off x="6610738" y="3540967"/>
            <a:ext cx="3340360" cy="1315615"/>
          </a:xfrm>
          <a:prstGeom prst="round2Diag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anose="02020603050405020304" pitchFamily="18" charset="0"/>
                <a:cs typeface="Times New Roman" panose="02020603050405020304" pitchFamily="18" charset="0"/>
              </a:rPr>
              <a:t>Visitor Satisfaction Analysis</a:t>
            </a:r>
            <a:endParaRPr lang="en-IN" sz="2400" dirty="0">
              <a:solidFill>
                <a:schemeClr val="tx1"/>
              </a:solidFill>
              <a:latin typeface="Times New Roman" panose="02020603050405020304" pitchFamily="18" charset="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4D8D938A-AC7F-8AE3-E7A8-7DBFA3E317C1}"/>
              </a:ext>
            </a:extLst>
          </p:cNvPr>
          <p:cNvCxnSpPr>
            <a:cxnSpLocks/>
            <a:stCxn id="2" idx="4"/>
            <a:endCxn id="25" idx="2"/>
          </p:cNvCxnSpPr>
          <p:nvPr/>
        </p:nvCxnSpPr>
        <p:spPr>
          <a:xfrm>
            <a:off x="5173824" y="3557297"/>
            <a:ext cx="1436914" cy="6414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5561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327</TotalTime>
  <Words>1314</Words>
  <Application>Microsoft Office PowerPoint</Application>
  <PresentationFormat>Widescreen</PresentationFormat>
  <Paragraphs>153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Algerian</vt:lpstr>
      <vt:lpstr>Arial</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srivarshniakula@gmail.com</dc:creator>
  <cp:lastModifiedBy>srivarshniakula@gmail.com</cp:lastModifiedBy>
  <cp:revision>27</cp:revision>
  <dcterms:created xsi:type="dcterms:W3CDTF">2023-08-18T14:20:30Z</dcterms:created>
  <dcterms:modified xsi:type="dcterms:W3CDTF">2023-10-26T09:18:22Z</dcterms:modified>
</cp:coreProperties>
</file>